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sldIdLst>
    <p:sldId id="256" r:id="rId2"/>
    <p:sldId id="257" r:id="rId3"/>
    <p:sldId id="258" r:id="rId4"/>
    <p:sldId id="275" r:id="rId5"/>
    <p:sldId id="260" r:id="rId6"/>
    <p:sldId id="269" r:id="rId7"/>
    <p:sldId id="270" r:id="rId8"/>
    <p:sldId id="271" r:id="rId9"/>
    <p:sldId id="276" r:id="rId10"/>
    <p:sldId id="272" r:id="rId11"/>
    <p:sldId id="264" r:id="rId12"/>
    <p:sldId id="273" r:id="rId13"/>
    <p:sldId id="259" r:id="rId14"/>
    <p:sldId id="274" r:id="rId15"/>
    <p:sldId id="265" r:id="rId16"/>
    <p:sldId id="266" r:id="rId17"/>
    <p:sldId id="267" r:id="rId18"/>
    <p:sldId id="268" r:id="rId19"/>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86" autoAdjust="0"/>
    <p:restoredTop sz="94660"/>
  </p:normalViewPr>
  <p:slideViewPr>
    <p:cSldViewPr snapToGrid="0">
      <p:cViewPr varScale="1">
        <p:scale>
          <a:sx n="89" d="100"/>
          <a:sy n="89" d="100"/>
        </p:scale>
        <p:origin x="475"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pt-BR" smtClean="0"/>
              <a:t>Clique para editar o título mestre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smtClean="0"/>
              <a:t>Clique para editar o estilo do subtítulo mestre</a:t>
            </a:r>
            <a:endParaRPr lang="en-US" dirty="0"/>
          </a:p>
        </p:txBody>
      </p:sp>
      <p:sp>
        <p:nvSpPr>
          <p:cNvPr id="4" name="Date Placeholder 3"/>
          <p:cNvSpPr>
            <a:spLocks noGrp="1"/>
          </p:cNvSpPr>
          <p:nvPr>
            <p:ph type="dt" sz="half" idx="10"/>
          </p:nvPr>
        </p:nvSpPr>
        <p:spPr/>
        <p:txBody>
          <a:bodyPr/>
          <a:lstStyle/>
          <a:p>
            <a:fld id="{1E6840A8-445D-43F4-B811-55E395971E81}" type="datetimeFigureOut">
              <a:rPr lang="pt-BR" smtClean="0"/>
              <a:t>22/04/2021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2863520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oto Panorâmica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pt-BR" smtClean="0"/>
              <a:t>Clique para editar o título mestre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1E6840A8-445D-43F4-B811-55E395971E81}" type="datetimeFigureOut">
              <a:rPr lang="pt-BR" smtClean="0"/>
              <a:t>22/04/2021</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2211370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pt-BR" smtClean="0"/>
              <a:t>Clique para editar o título mestre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1E6840A8-445D-43F4-B811-55E395971E81}" type="datetimeFigureOut">
              <a:rPr lang="pt-BR" smtClean="0"/>
              <a:t>22/04/2021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14546973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pt-BR" smtClean="0"/>
              <a:t>Clique para editar o título mestre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pt-BR" smtClean="0"/>
              <a:t>Clique para editar o texto mestre</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1E6840A8-445D-43F4-B811-55E395971E81}" type="datetimeFigureOut">
              <a:rPr lang="pt-BR" smtClean="0"/>
              <a:t>22/04/2021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22D2B032-6E78-4DE3-B241-16F76E68770A}" type="slidenum">
              <a:rPr lang="pt-BR" smtClean="0"/>
              <a:t>‹nº›</a:t>
            </a:fld>
            <a:endParaRPr lang="pt-BR"/>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0395032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1E6840A8-445D-43F4-B811-55E395971E81}" type="datetimeFigureOut">
              <a:rPr lang="pt-BR" smtClean="0"/>
              <a:t>22/04/2021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17749210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na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pt-BR" smtClean="0"/>
              <a:t>Clique para editar o título mestre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E6840A8-445D-43F4-B811-55E395971E81}" type="datetimeFigureOut">
              <a:rPr lang="pt-BR" smtClean="0"/>
              <a:t>22/04/2021</a:t>
            </a:fld>
            <a:endParaRPr lang="pt-BR"/>
          </a:p>
        </p:txBody>
      </p:sp>
      <p:sp>
        <p:nvSpPr>
          <p:cNvPr id="4"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19316857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unas de Image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pt-BR" smtClean="0"/>
              <a:t>Clique para editar o título mestre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E6840A8-445D-43F4-B811-55E395971E81}" type="datetimeFigureOut">
              <a:rPr lang="pt-BR" smtClean="0"/>
              <a:t>22/04/2021</a:t>
            </a:fld>
            <a:endParaRPr lang="pt-BR"/>
          </a:p>
        </p:txBody>
      </p:sp>
      <p:sp>
        <p:nvSpPr>
          <p:cNvPr id="4"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2541321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Vertical Text Placeholder 2"/>
          <p:cNvSpPr>
            <a:spLocks noGrp="1"/>
          </p:cNvSpPr>
          <p:nvPr>
            <p:ph type="body" orient="vert" idx="1"/>
          </p:nvPr>
        </p:nvSpPr>
        <p:spPr/>
        <p:txBody>
          <a:bodyPr vert="eaVert" anchor="t" anchorCtr="0"/>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1E6840A8-445D-43F4-B811-55E395971E81}" type="datetimeFigureOut">
              <a:rPr lang="pt-BR" smtClean="0"/>
              <a:t>22/04/2021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17949381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pt-BR" smtClean="0"/>
              <a:t>Clique para editar o título mestre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1E6840A8-445D-43F4-B811-55E395971E81}" type="datetimeFigureOut">
              <a:rPr lang="pt-BR" smtClean="0"/>
              <a:t>22/04/2021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18152733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Content Placeholder 2"/>
          <p:cNvSpPr>
            <a:spLocks noGrp="1"/>
          </p:cNvSpPr>
          <p:nvPr>
            <p:ph idx="1"/>
          </p:nvPr>
        </p:nvSpPr>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7" name="Date Placeholder 3"/>
          <p:cNvSpPr>
            <a:spLocks noGrp="1"/>
          </p:cNvSpPr>
          <p:nvPr>
            <p:ph type="dt" sz="half" idx="10"/>
          </p:nvPr>
        </p:nvSpPr>
        <p:spPr/>
        <p:txBody>
          <a:bodyPr/>
          <a:lstStyle/>
          <a:p>
            <a:fld id="{1E6840A8-445D-43F4-B811-55E395971E81}" type="datetimeFigureOut">
              <a:rPr lang="pt-BR" smtClean="0"/>
              <a:t>22/04/2021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38869568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1E6840A8-445D-43F4-B811-55E395971E81}" type="datetimeFigureOut">
              <a:rPr lang="pt-BR" smtClean="0"/>
              <a:t>22/04/2021</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2902140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Date Placeholder 4"/>
          <p:cNvSpPr>
            <a:spLocks noGrp="1"/>
          </p:cNvSpPr>
          <p:nvPr>
            <p:ph type="dt" sz="half" idx="10"/>
          </p:nvPr>
        </p:nvSpPr>
        <p:spPr/>
        <p:txBody>
          <a:bodyPr/>
          <a:lstStyle/>
          <a:p>
            <a:fld id="{1E6840A8-445D-43F4-B811-55E395971E81}" type="datetimeFigureOut">
              <a:rPr lang="pt-BR" smtClean="0"/>
              <a:t>22/04/2021</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1653325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smtClean="0"/>
              <a:t>Clique para editar o título mestre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7" name="Date Placeholder 6"/>
          <p:cNvSpPr>
            <a:spLocks noGrp="1"/>
          </p:cNvSpPr>
          <p:nvPr>
            <p:ph type="dt" sz="half" idx="10"/>
          </p:nvPr>
        </p:nvSpPr>
        <p:spPr/>
        <p:txBody>
          <a:bodyPr/>
          <a:lstStyle/>
          <a:p>
            <a:fld id="{1E6840A8-445D-43F4-B811-55E395971E81}" type="datetimeFigureOut">
              <a:rPr lang="pt-BR" smtClean="0"/>
              <a:t>22/04/2021</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540842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7" name="Date Placeholder 2"/>
          <p:cNvSpPr>
            <a:spLocks noGrp="1"/>
          </p:cNvSpPr>
          <p:nvPr>
            <p:ph type="dt" sz="half" idx="10"/>
          </p:nvPr>
        </p:nvSpPr>
        <p:spPr/>
        <p:txBody>
          <a:bodyPr/>
          <a:lstStyle/>
          <a:p>
            <a:fld id="{1E6840A8-445D-43F4-B811-55E395971E81}" type="datetimeFigureOut">
              <a:rPr lang="pt-BR" smtClean="0"/>
              <a:t>22/04/2021</a:t>
            </a:fld>
            <a:endParaRPr lang="pt-BR"/>
          </a:p>
        </p:txBody>
      </p:sp>
      <p:sp>
        <p:nvSpPr>
          <p:cNvPr id="5" name="Footer Placeholder 3"/>
          <p:cNvSpPr>
            <a:spLocks noGrp="1"/>
          </p:cNvSpPr>
          <p:nvPr>
            <p:ph type="ftr" sz="quarter" idx="11"/>
          </p:nvPr>
        </p:nvSpPr>
        <p:spPr/>
        <p:txBody>
          <a:bodyPr/>
          <a:lstStyle/>
          <a:p>
            <a:endParaRPr lang="pt-BR"/>
          </a:p>
        </p:txBody>
      </p:sp>
      <p:sp>
        <p:nvSpPr>
          <p:cNvPr id="6" name="Slide Number Placeholder 4"/>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31593785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E6840A8-445D-43F4-B811-55E395971E81}" type="datetimeFigureOut">
              <a:rPr lang="pt-BR" smtClean="0"/>
              <a:t>22/04/2021</a:t>
            </a:fld>
            <a:endParaRPr lang="pt-BR"/>
          </a:p>
        </p:txBody>
      </p:sp>
      <p:sp>
        <p:nvSpPr>
          <p:cNvPr id="5" name="Footer Placeholder 2"/>
          <p:cNvSpPr>
            <a:spLocks noGrp="1"/>
          </p:cNvSpPr>
          <p:nvPr>
            <p:ph type="ftr" sz="quarter" idx="11"/>
          </p:nvPr>
        </p:nvSpPr>
        <p:spPr/>
        <p:txBody>
          <a:bodyPr/>
          <a:lstStyle/>
          <a:p>
            <a:endParaRPr lang="pt-BR"/>
          </a:p>
        </p:txBody>
      </p:sp>
      <p:sp>
        <p:nvSpPr>
          <p:cNvPr id="6" name="Slide Number Placeholder 3"/>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24673090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pt-BR" smtClean="0"/>
              <a:t>Clique para editar o título mestre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7" name="Date Placeholder 4"/>
          <p:cNvSpPr>
            <a:spLocks noGrp="1"/>
          </p:cNvSpPr>
          <p:nvPr>
            <p:ph type="dt" sz="half" idx="10"/>
          </p:nvPr>
        </p:nvSpPr>
        <p:spPr/>
        <p:txBody>
          <a:bodyPr/>
          <a:lstStyle/>
          <a:p>
            <a:fld id="{1E6840A8-445D-43F4-B811-55E395971E81}" type="datetimeFigureOut">
              <a:rPr lang="pt-BR" smtClean="0"/>
              <a:t>22/04/2021</a:t>
            </a:fld>
            <a:endParaRPr lang="pt-BR"/>
          </a:p>
        </p:txBody>
      </p:sp>
      <p:sp>
        <p:nvSpPr>
          <p:cNvPr id="5" name="Footer Placeholder 5"/>
          <p:cNvSpPr>
            <a:spLocks noGrp="1"/>
          </p:cNvSpPr>
          <p:nvPr>
            <p:ph type="ftr" sz="quarter" idx="11"/>
          </p:nvPr>
        </p:nvSpPr>
        <p:spPr/>
        <p:txBody>
          <a:bodyPr/>
          <a:lstStyle/>
          <a:p>
            <a:endParaRPr lang="pt-BR"/>
          </a:p>
        </p:txBody>
      </p:sp>
      <p:sp>
        <p:nvSpPr>
          <p:cNvPr id="6" name="Slide Number Placeholder 6"/>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482520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pt-BR" smtClean="0"/>
              <a:t>Clique para editar o título mestre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1E6840A8-445D-43F4-B811-55E395971E81}" type="datetimeFigureOut">
              <a:rPr lang="pt-BR" smtClean="0"/>
              <a:t>22/04/2021</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22D2B032-6E78-4DE3-B241-16F76E68770A}" type="slidenum">
              <a:rPr lang="pt-BR" smtClean="0"/>
              <a:t>‹nº›</a:t>
            </a:fld>
            <a:endParaRPr lang="pt-BR"/>
          </a:p>
        </p:txBody>
      </p:sp>
    </p:spTree>
    <p:extLst>
      <p:ext uri="{BB962C8B-B14F-4D97-AF65-F5344CB8AC3E}">
        <p14:creationId xmlns:p14="http://schemas.microsoft.com/office/powerpoint/2010/main" val="41993458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pt-BR" smtClean="0"/>
              <a:t>Clique para editar o título mestre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E6840A8-445D-43F4-B811-55E395971E81}" type="datetimeFigureOut">
              <a:rPr lang="pt-BR" smtClean="0"/>
              <a:t>22/04/2021</a:t>
            </a:fld>
            <a:endParaRPr lang="pt-BR"/>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pt-BR"/>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22D2B032-6E78-4DE3-B241-16F76E68770A}" type="slidenum">
              <a:rPr lang="pt-BR" smtClean="0"/>
              <a:t>‹nº›</a:t>
            </a:fld>
            <a:endParaRPr lang="pt-BR"/>
          </a:p>
        </p:txBody>
      </p:sp>
    </p:spTree>
    <p:extLst>
      <p:ext uri="{BB962C8B-B14F-4D97-AF65-F5344CB8AC3E}">
        <p14:creationId xmlns:p14="http://schemas.microsoft.com/office/powerpoint/2010/main" val="358227542"/>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17.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18.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19.png"/><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20.png"/><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18.png"/><Relationship Id="rId4" Type="http://schemas.microsoft.com/office/2007/relationships/hdphoto" Target="../media/hdphoto1.wdp"/></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21.png"/><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13.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15.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image" Target="../media/image16.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png"/><Relationship Id="rId1" Type="http://schemas.openxmlformats.org/officeDocument/2006/relationships/slideLayout" Target="../slideLayouts/slideLayout1.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88000"/>
                <a:satMod val="130000"/>
                <a:lumMod val="124000"/>
              </a:schemeClr>
            </a:gs>
            <a:gs pos="0">
              <a:schemeClr val="accent1"/>
            </a:gs>
          </a:gsLst>
          <a:path path="circle">
            <a:fillToRect l="45000" t="65000" r="125000" b="100000"/>
          </a:path>
        </a:gradFill>
        <a:effectLst/>
      </p:bgPr>
    </p:bg>
    <p:spTree>
      <p:nvGrpSpPr>
        <p:cNvPr id="1" name=""/>
        <p:cNvGrpSpPr/>
        <p:nvPr/>
      </p:nvGrpSpPr>
      <p:grpSpPr>
        <a:xfrm>
          <a:off x="0" y="0"/>
          <a:ext cx="0" cy="0"/>
          <a:chOff x="0" y="0"/>
          <a:chExt cx="0" cy="0"/>
        </a:xfrm>
      </p:grpSpPr>
      <p:sp>
        <p:nvSpPr>
          <p:cNvPr id="3" name="Subtítulo 2"/>
          <p:cNvSpPr>
            <a:spLocks noGrp="1"/>
          </p:cNvSpPr>
          <p:nvPr>
            <p:ph type="subTitle" idx="1"/>
          </p:nvPr>
        </p:nvSpPr>
        <p:spPr>
          <a:xfrm>
            <a:off x="1154955" y="548999"/>
            <a:ext cx="8825658" cy="861420"/>
          </a:xfrm>
        </p:spPr>
        <p:txBody>
          <a:bodyPr/>
          <a:lstStyle/>
          <a:p>
            <a:pPr algn="ctr"/>
            <a:r>
              <a:rPr lang="pt-BR" cap="none" dirty="0" smtClean="0">
                <a:ln w="0"/>
                <a:solidFill>
                  <a:schemeClr val="tx1"/>
                </a:solidFill>
                <a:effectLst>
                  <a:outerShdw blurRad="38100" dist="19050" dir="2700000" algn="tl" rotWithShape="0">
                    <a:schemeClr val="dk1">
                      <a:alpha val="40000"/>
                    </a:schemeClr>
                  </a:outerShdw>
                </a:effectLst>
              </a:rPr>
              <a:t>Trabalho interdisciplinar: Aplicação WEB</a:t>
            </a:r>
          </a:p>
          <a:p>
            <a:pPr algn="ctr"/>
            <a:r>
              <a:rPr lang="pt-BR" cap="none" dirty="0" smtClean="0">
                <a:ln w="0"/>
                <a:solidFill>
                  <a:schemeClr val="tx1"/>
                </a:solidFill>
                <a:effectLst>
                  <a:outerShdw blurRad="38100" dist="19050" dir="2700000" algn="tl" rotWithShape="0">
                    <a:schemeClr val="dk1">
                      <a:alpha val="40000"/>
                    </a:schemeClr>
                  </a:outerShdw>
                </a:effectLst>
              </a:rPr>
              <a:t>Sistemas de informação</a:t>
            </a:r>
            <a:endParaRPr lang="pt-BR" cap="none" dirty="0">
              <a:ln w="0"/>
              <a:solidFill>
                <a:schemeClr val="tx1"/>
              </a:solidFill>
              <a:effectLst>
                <a:outerShdw blurRad="38100" dist="19050" dir="2700000" algn="tl" rotWithShape="0">
                  <a:schemeClr val="dk1">
                    <a:alpha val="40000"/>
                  </a:schemeClr>
                </a:outerShdw>
              </a:effectLst>
            </a:endParaRPr>
          </a:p>
        </p:txBody>
      </p:sp>
      <p:sp>
        <p:nvSpPr>
          <p:cNvPr id="4" name="CaixaDeTexto 3"/>
          <p:cNvSpPr txBox="1"/>
          <p:nvPr/>
        </p:nvSpPr>
        <p:spPr>
          <a:xfrm>
            <a:off x="2415396" y="5037827"/>
            <a:ext cx="8229600" cy="1754326"/>
          </a:xfrm>
          <a:prstGeom prst="rect">
            <a:avLst/>
          </a:prstGeom>
          <a:noFill/>
        </p:spPr>
        <p:txBody>
          <a:bodyPr wrap="square" rtlCol="0">
            <a:spAutoFit/>
          </a:bodyPr>
          <a:lstStyle/>
          <a:p>
            <a:r>
              <a:rPr lang="pt-BR" dirty="0" smtClean="0"/>
              <a:t>Arthur Gouveia Campos Borges</a:t>
            </a:r>
          </a:p>
          <a:p>
            <a:r>
              <a:rPr lang="pt-BR" dirty="0" smtClean="0"/>
              <a:t>Danilo de Pinho Moreira</a:t>
            </a:r>
          </a:p>
          <a:p>
            <a:r>
              <a:rPr lang="pt-BR" dirty="0" smtClean="0"/>
              <a:t>Eberson Soares Sena</a:t>
            </a:r>
          </a:p>
          <a:p>
            <a:r>
              <a:rPr lang="pt-BR" dirty="0" smtClean="0"/>
              <a:t>Gabriel </a:t>
            </a:r>
            <a:r>
              <a:rPr lang="pt-BR" dirty="0" err="1" smtClean="0"/>
              <a:t>Leonardi</a:t>
            </a:r>
            <a:endParaRPr lang="pt-BR" dirty="0" smtClean="0"/>
          </a:p>
          <a:p>
            <a:r>
              <a:rPr lang="pt-BR" dirty="0" smtClean="0"/>
              <a:t>Pedro Miguel Moraes </a:t>
            </a:r>
            <a:r>
              <a:rPr lang="pt-BR" dirty="0" err="1" smtClean="0"/>
              <a:t>Durço</a:t>
            </a:r>
            <a:r>
              <a:rPr lang="pt-BR" dirty="0" smtClean="0"/>
              <a:t> </a:t>
            </a:r>
          </a:p>
          <a:p>
            <a:endParaRPr lang="pt-BR" dirty="0" smtClean="0"/>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pic>
        <p:nvPicPr>
          <p:cNvPr id="8" name="Imagem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05688" y="1318659"/>
            <a:ext cx="3810928" cy="3810928"/>
          </a:xfrm>
          <a:prstGeom prst="rect">
            <a:avLst/>
          </a:prstGeom>
        </p:spPr>
      </p:pic>
      <p:sp>
        <p:nvSpPr>
          <p:cNvPr id="9" name="CaixaDeTexto 8"/>
          <p:cNvSpPr txBox="1"/>
          <p:nvPr/>
        </p:nvSpPr>
        <p:spPr>
          <a:xfrm>
            <a:off x="5883215" y="6488668"/>
            <a:ext cx="3088257" cy="369332"/>
          </a:xfrm>
          <a:prstGeom prst="rect">
            <a:avLst/>
          </a:prstGeom>
          <a:noFill/>
        </p:spPr>
        <p:txBody>
          <a:bodyPr wrap="square" rtlCol="0">
            <a:spAutoFit/>
          </a:bodyPr>
          <a:lstStyle/>
          <a:p>
            <a:r>
              <a:rPr lang="pt-BR" dirty="0" smtClean="0"/>
              <a:t>Bar 2</a:t>
            </a:r>
            <a:endParaRPr lang="pt-BR" dirty="0"/>
          </a:p>
        </p:txBody>
      </p:sp>
    </p:spTree>
    <p:extLst>
      <p:ext uri="{BB962C8B-B14F-4D97-AF65-F5344CB8AC3E}">
        <p14:creationId xmlns:p14="http://schemas.microsoft.com/office/powerpoint/2010/main" val="108098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6518"/>
            <a:ext cx="9963509" cy="1561381"/>
          </a:xfrm>
        </p:spPr>
        <p:txBody>
          <a:bodyPr numCol="1" anchor="ctr"/>
          <a:lstStyle/>
          <a:p>
            <a:pPr algn="ctr"/>
            <a:r>
              <a:rPr lang="pt-BR" sz="6000" dirty="0" smtClean="0"/>
              <a:t>Como vamos ajudar!</a:t>
            </a:r>
            <a:endParaRPr lang="pt-BR" sz="6000" dirty="0"/>
          </a:p>
        </p:txBody>
      </p:sp>
      <p:sp>
        <p:nvSpPr>
          <p:cNvPr id="3" name="Subtítulo 2"/>
          <p:cNvSpPr>
            <a:spLocks noGrp="1"/>
          </p:cNvSpPr>
          <p:nvPr>
            <p:ph type="subTitle" idx="1"/>
          </p:nvPr>
        </p:nvSpPr>
        <p:spPr>
          <a:xfrm>
            <a:off x="287355" y="1355134"/>
            <a:ext cx="2874255" cy="430710"/>
          </a:xfrm>
        </p:spPr>
        <p:txBody>
          <a:bodyPr/>
          <a:lstStyle/>
          <a:p>
            <a:pPr algn="ctr"/>
            <a:r>
              <a:rPr lang="pt-BR" cap="none" dirty="0" smtClean="0">
                <a:ln w="0"/>
                <a:solidFill>
                  <a:schemeClr val="tx1"/>
                </a:solidFill>
                <a:effectLst>
                  <a:outerShdw blurRad="38100" dist="19050" dir="2700000" algn="tl" rotWithShape="0">
                    <a:schemeClr val="dk1">
                      <a:alpha val="40000"/>
                    </a:schemeClr>
                  </a:outerShdw>
                </a:effectLst>
              </a:rPr>
              <a:t>Social Bar</a:t>
            </a:r>
            <a:endParaRPr lang="pt-BR" cap="none" dirty="0">
              <a:ln w="0"/>
              <a:solidFill>
                <a:schemeClr val="tx1"/>
              </a:solidFill>
              <a:effectLst>
                <a:outerShdw blurRad="38100" dist="19050" dir="2700000" algn="tl" rotWithShape="0">
                  <a:schemeClr val="dk1">
                    <a:alpha val="40000"/>
                  </a:schemeClr>
                </a:outerShdw>
              </a:effectLst>
            </a:endParaRPr>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6008007" y="6411843"/>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717548" y="6457168"/>
            <a:ext cx="474452" cy="369332"/>
          </a:xfrm>
          <a:prstGeom prst="rect">
            <a:avLst/>
          </a:prstGeom>
          <a:noFill/>
        </p:spPr>
        <p:txBody>
          <a:bodyPr wrap="square" rtlCol="0">
            <a:spAutoFit/>
          </a:bodyPr>
          <a:lstStyle/>
          <a:p>
            <a:r>
              <a:rPr lang="pt-BR" dirty="0" smtClean="0"/>
              <a:t>10</a:t>
            </a:r>
            <a:endParaRPr lang="pt-BR" dirty="0"/>
          </a:p>
        </p:txBody>
      </p:sp>
      <p:sp>
        <p:nvSpPr>
          <p:cNvPr id="8" name="Retângulo 7"/>
          <p:cNvSpPr/>
          <p:nvPr/>
        </p:nvSpPr>
        <p:spPr>
          <a:xfrm>
            <a:off x="3448965" y="1534863"/>
            <a:ext cx="396815" cy="538352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BR"/>
          </a:p>
        </p:txBody>
      </p:sp>
      <p:pic>
        <p:nvPicPr>
          <p:cNvPr id="4" name="Imagem 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4261" y="1579448"/>
            <a:ext cx="2670447" cy="5201727"/>
          </a:xfrm>
          <a:prstGeom prst="rect">
            <a:avLst/>
          </a:prstGeom>
        </p:spPr>
      </p:pic>
      <p:sp>
        <p:nvSpPr>
          <p:cNvPr id="10" name="CaixaDeTexto 9"/>
          <p:cNvSpPr txBox="1"/>
          <p:nvPr/>
        </p:nvSpPr>
        <p:spPr>
          <a:xfrm>
            <a:off x="3845780" y="1671890"/>
            <a:ext cx="8128097" cy="3554819"/>
          </a:xfrm>
          <a:prstGeom prst="rect">
            <a:avLst/>
          </a:prstGeom>
          <a:noFill/>
        </p:spPr>
        <p:txBody>
          <a:bodyPr wrap="square" rtlCol="0">
            <a:spAutoFit/>
          </a:bodyPr>
          <a:lstStyle/>
          <a:p>
            <a:r>
              <a:rPr lang="pt-BR" sz="2300" dirty="0"/>
              <a:t>Em tempos de </a:t>
            </a:r>
            <a:r>
              <a:rPr lang="pt-BR" sz="2300" dirty="0" smtClean="0"/>
              <a:t>pandemia</a:t>
            </a:r>
            <a:r>
              <a:rPr lang="pt-BR" sz="2300" dirty="0"/>
              <a:t>, </a:t>
            </a:r>
            <a:r>
              <a:rPr lang="pt-BR" sz="2300" dirty="0" smtClean="0"/>
              <a:t>frequentar </a:t>
            </a:r>
            <a:br>
              <a:rPr lang="pt-BR" sz="2300" dirty="0" smtClean="0"/>
            </a:br>
            <a:r>
              <a:rPr lang="pt-BR" sz="2300" dirty="0" smtClean="0"/>
              <a:t>bares </a:t>
            </a:r>
            <a:r>
              <a:rPr lang="pt-BR" sz="2300" dirty="0"/>
              <a:t>e ambientes </a:t>
            </a:r>
            <a:r>
              <a:rPr lang="pt-BR" sz="2300" dirty="0" smtClean="0"/>
              <a:t>públicos </a:t>
            </a:r>
            <a:r>
              <a:rPr lang="pt-BR" sz="2300" dirty="0"/>
              <a:t>tem sido </a:t>
            </a:r>
            <a:r>
              <a:rPr lang="pt-BR" sz="2300" dirty="0" smtClean="0"/>
              <a:t/>
            </a:r>
            <a:br>
              <a:rPr lang="pt-BR" sz="2300" dirty="0" smtClean="0"/>
            </a:br>
            <a:r>
              <a:rPr lang="pt-BR" sz="2300" dirty="0" smtClean="0"/>
              <a:t>muito </a:t>
            </a:r>
            <a:r>
              <a:rPr lang="pt-BR" sz="2300" dirty="0"/>
              <a:t>difícil, além de não ser </a:t>
            </a:r>
            <a:r>
              <a:rPr lang="pt-BR" sz="2300" dirty="0" smtClean="0"/>
              <a:t>recomendado.</a:t>
            </a:r>
            <a:br>
              <a:rPr lang="pt-BR" sz="2300" dirty="0" smtClean="0"/>
            </a:br>
            <a:r>
              <a:rPr lang="pt-BR" sz="2300" dirty="0" smtClean="0"/>
              <a:t>Segundo </a:t>
            </a:r>
            <a:r>
              <a:rPr lang="pt-BR" sz="2300" dirty="0"/>
              <a:t>pesquisa da </a:t>
            </a:r>
            <a:r>
              <a:rPr lang="pt-BR" sz="2300" dirty="0" err="1"/>
              <a:t>Abrasel</a:t>
            </a:r>
            <a:r>
              <a:rPr lang="pt-BR" sz="2300" dirty="0"/>
              <a:t>, realizada em 2020, mais de 69% dos bares e restaurantes vão fechar ou já fecharam. Em paralelo, mesmo com restrições, muitas pessoas quebram os protocolos de saúde e se aglomeram pra suprir a falta desses ambientes, tornando isso um grande problema nos dias de hoje. </a:t>
            </a:r>
            <a:r>
              <a:rPr lang="pt-BR" dirty="0"/>
              <a:t/>
            </a:r>
            <a:br>
              <a:rPr lang="pt-BR" dirty="0"/>
            </a:br>
            <a:endParaRPr lang="pt-BR" dirty="0"/>
          </a:p>
        </p:txBody>
      </p:sp>
    </p:spTree>
    <p:extLst>
      <p:ext uri="{BB962C8B-B14F-4D97-AF65-F5344CB8AC3E}">
        <p14:creationId xmlns:p14="http://schemas.microsoft.com/office/powerpoint/2010/main" val="8575864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6518"/>
            <a:ext cx="9963509" cy="1561381"/>
          </a:xfrm>
        </p:spPr>
        <p:txBody>
          <a:bodyPr numCol="1" anchor="ctr"/>
          <a:lstStyle/>
          <a:p>
            <a:pPr algn="ctr"/>
            <a:r>
              <a:rPr lang="pt-BR" sz="6000" dirty="0" smtClean="0"/>
              <a:t>Como vamos ajudar!</a:t>
            </a:r>
            <a:endParaRPr lang="pt-BR" sz="6000" dirty="0"/>
          </a:p>
        </p:txBody>
      </p:sp>
      <p:sp>
        <p:nvSpPr>
          <p:cNvPr id="3" name="Subtítulo 2"/>
          <p:cNvSpPr>
            <a:spLocks noGrp="1"/>
          </p:cNvSpPr>
          <p:nvPr>
            <p:ph type="subTitle" idx="1"/>
          </p:nvPr>
        </p:nvSpPr>
        <p:spPr>
          <a:xfrm>
            <a:off x="366673" y="1319508"/>
            <a:ext cx="2874255" cy="430710"/>
          </a:xfrm>
        </p:spPr>
        <p:txBody>
          <a:bodyPr/>
          <a:lstStyle/>
          <a:p>
            <a:pPr algn="ctr"/>
            <a:r>
              <a:rPr lang="pt-BR" cap="none" dirty="0" smtClean="0">
                <a:ln w="0"/>
                <a:solidFill>
                  <a:schemeClr val="tx1"/>
                </a:solidFill>
                <a:effectLst>
                  <a:outerShdw blurRad="38100" dist="19050" dir="2700000" algn="tl" rotWithShape="0">
                    <a:schemeClr val="dk1">
                      <a:alpha val="40000"/>
                    </a:schemeClr>
                  </a:outerShdw>
                </a:effectLst>
              </a:rPr>
              <a:t>Social Bar</a:t>
            </a:r>
            <a:endParaRPr lang="pt-BR" cap="none" dirty="0">
              <a:ln w="0"/>
              <a:solidFill>
                <a:schemeClr val="tx1"/>
              </a:solidFill>
              <a:effectLst>
                <a:outerShdw blurRad="38100" dist="19050" dir="2700000" algn="tl" rotWithShape="0">
                  <a:schemeClr val="dk1">
                    <a:alpha val="40000"/>
                  </a:schemeClr>
                </a:outerShdw>
              </a:effectLst>
            </a:endParaRPr>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6008007" y="6411843"/>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717548" y="6457168"/>
            <a:ext cx="474452" cy="369332"/>
          </a:xfrm>
          <a:prstGeom prst="rect">
            <a:avLst/>
          </a:prstGeom>
          <a:noFill/>
        </p:spPr>
        <p:txBody>
          <a:bodyPr wrap="square" rtlCol="0">
            <a:spAutoFit/>
          </a:bodyPr>
          <a:lstStyle/>
          <a:p>
            <a:r>
              <a:rPr lang="pt-BR" dirty="0" smtClean="0"/>
              <a:t>11</a:t>
            </a:r>
            <a:endParaRPr lang="pt-BR" dirty="0"/>
          </a:p>
        </p:txBody>
      </p:sp>
      <p:sp>
        <p:nvSpPr>
          <p:cNvPr id="8" name="Retângulo 7"/>
          <p:cNvSpPr/>
          <p:nvPr/>
        </p:nvSpPr>
        <p:spPr>
          <a:xfrm>
            <a:off x="3409193" y="1544941"/>
            <a:ext cx="396815" cy="538352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BR"/>
          </a:p>
        </p:txBody>
      </p:sp>
      <p:sp>
        <p:nvSpPr>
          <p:cNvPr id="10" name="CaixaDeTexto 9"/>
          <p:cNvSpPr txBox="1"/>
          <p:nvPr/>
        </p:nvSpPr>
        <p:spPr>
          <a:xfrm>
            <a:off x="3881887" y="1534863"/>
            <a:ext cx="8151962" cy="3200876"/>
          </a:xfrm>
          <a:prstGeom prst="rect">
            <a:avLst/>
          </a:prstGeom>
          <a:noFill/>
        </p:spPr>
        <p:txBody>
          <a:bodyPr wrap="square" rtlCol="0">
            <a:spAutoFit/>
          </a:bodyPr>
          <a:lstStyle/>
          <a:p>
            <a:r>
              <a:rPr lang="pt-BR" sz="2300" dirty="0"/>
              <a:t>Sabendo que, 4,5 </a:t>
            </a:r>
            <a:r>
              <a:rPr lang="pt-BR" sz="2300" dirty="0" smtClean="0"/>
              <a:t>bilhões </a:t>
            </a:r>
            <a:r>
              <a:rPr lang="pt-BR" sz="2300" dirty="0"/>
              <a:t>de pessoas </a:t>
            </a:r>
            <a:r>
              <a:rPr lang="pt-BR" sz="2300" dirty="0" smtClean="0"/>
              <a:t/>
            </a:r>
            <a:br>
              <a:rPr lang="pt-BR" sz="2300" dirty="0" smtClean="0"/>
            </a:br>
            <a:r>
              <a:rPr lang="pt-BR" sz="2300" dirty="0" smtClean="0"/>
              <a:t>em </a:t>
            </a:r>
            <a:r>
              <a:rPr lang="pt-BR" sz="2300" dirty="0"/>
              <a:t>todo o mundo já </a:t>
            </a:r>
            <a:r>
              <a:rPr lang="pt-BR" sz="2300" dirty="0" smtClean="0"/>
              <a:t>usam </a:t>
            </a:r>
            <a:r>
              <a:rPr lang="pt-BR" sz="2300" dirty="0"/>
              <a:t>a internet, </a:t>
            </a:r>
            <a:r>
              <a:rPr lang="pt-BR" sz="2300" dirty="0" smtClean="0"/>
              <a:t/>
            </a:r>
            <a:br>
              <a:rPr lang="pt-BR" sz="2300" dirty="0" smtClean="0"/>
            </a:br>
            <a:r>
              <a:rPr lang="pt-BR" sz="2300" dirty="0" smtClean="0"/>
              <a:t>das </a:t>
            </a:r>
            <a:r>
              <a:rPr lang="pt-BR" sz="2300" dirty="0"/>
              <a:t>quais 3,8 bilhões estão nas redes </a:t>
            </a:r>
            <a:r>
              <a:rPr lang="pt-BR" sz="2300" dirty="0" smtClean="0"/>
              <a:t/>
            </a:r>
            <a:br>
              <a:rPr lang="pt-BR" sz="2300" dirty="0" smtClean="0"/>
            </a:br>
            <a:r>
              <a:rPr lang="pt-BR" sz="2300" dirty="0" smtClean="0"/>
              <a:t>sociais</a:t>
            </a:r>
            <a:r>
              <a:rPr lang="pt-BR" sz="2300" dirty="0"/>
              <a:t>, de acordo com a pesquisa Global Digital Overview 2020. A mesma, feita pelo site </a:t>
            </a:r>
            <a:r>
              <a:rPr lang="pt-BR" sz="2300" dirty="0" err="1"/>
              <a:t>We</a:t>
            </a:r>
            <a:r>
              <a:rPr lang="pt-BR" sz="2300" dirty="0"/>
              <a:t> Are Social, relatou que o Brasil ocupa o terceiro lugar no ranking de populações que passam mais tempo na social media, com uma média diária de 3 horas e 31 minutos. </a:t>
            </a:r>
            <a:r>
              <a:rPr lang="pt-BR" dirty="0"/>
              <a:t/>
            </a:r>
            <a:br>
              <a:rPr lang="pt-BR" dirty="0"/>
            </a:br>
            <a:endParaRPr lang="pt-BR" dirty="0"/>
          </a:p>
        </p:txBody>
      </p:sp>
      <p:pic>
        <p:nvPicPr>
          <p:cNvPr id="13" name="Imagem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7677" y="1692229"/>
            <a:ext cx="2932036" cy="5088946"/>
          </a:xfrm>
          <a:prstGeom prst="rect">
            <a:avLst/>
          </a:prstGeom>
        </p:spPr>
      </p:pic>
    </p:spTree>
    <p:extLst>
      <p:ext uri="{BB962C8B-B14F-4D97-AF65-F5344CB8AC3E}">
        <p14:creationId xmlns:p14="http://schemas.microsoft.com/office/powerpoint/2010/main" val="42486539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6518"/>
            <a:ext cx="9963509" cy="1561381"/>
          </a:xfrm>
        </p:spPr>
        <p:txBody>
          <a:bodyPr numCol="1" anchor="ctr"/>
          <a:lstStyle/>
          <a:p>
            <a:pPr algn="ctr"/>
            <a:r>
              <a:rPr lang="pt-BR" sz="6000" dirty="0" smtClean="0"/>
              <a:t>Como vamos ajudar!</a:t>
            </a:r>
            <a:endParaRPr lang="pt-BR" sz="6000" dirty="0"/>
          </a:p>
        </p:txBody>
      </p:sp>
      <p:sp>
        <p:nvSpPr>
          <p:cNvPr id="3" name="Subtítulo 2"/>
          <p:cNvSpPr>
            <a:spLocks noGrp="1"/>
          </p:cNvSpPr>
          <p:nvPr>
            <p:ph type="subTitle" idx="1"/>
          </p:nvPr>
        </p:nvSpPr>
        <p:spPr>
          <a:xfrm>
            <a:off x="414130" y="1319508"/>
            <a:ext cx="2874255" cy="430710"/>
          </a:xfrm>
        </p:spPr>
        <p:txBody>
          <a:bodyPr/>
          <a:lstStyle/>
          <a:p>
            <a:pPr algn="ctr"/>
            <a:r>
              <a:rPr lang="pt-BR" cap="none" dirty="0" smtClean="0">
                <a:ln w="0"/>
                <a:solidFill>
                  <a:schemeClr val="tx1"/>
                </a:solidFill>
                <a:effectLst>
                  <a:outerShdw blurRad="38100" dist="19050" dir="2700000" algn="tl" rotWithShape="0">
                    <a:schemeClr val="dk1">
                      <a:alpha val="40000"/>
                    </a:schemeClr>
                  </a:outerShdw>
                </a:effectLst>
              </a:rPr>
              <a:t>Social Bar</a:t>
            </a:r>
            <a:endParaRPr lang="pt-BR" cap="none" dirty="0">
              <a:ln w="0"/>
              <a:solidFill>
                <a:schemeClr val="tx1"/>
              </a:solidFill>
              <a:effectLst>
                <a:outerShdw blurRad="38100" dist="19050" dir="2700000" algn="tl" rotWithShape="0">
                  <a:schemeClr val="dk1">
                    <a:alpha val="40000"/>
                  </a:schemeClr>
                </a:outerShdw>
              </a:effectLst>
            </a:endParaRPr>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6008007" y="6411843"/>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588984" y="6444337"/>
            <a:ext cx="488829" cy="369332"/>
          </a:xfrm>
          <a:prstGeom prst="rect">
            <a:avLst/>
          </a:prstGeom>
          <a:noFill/>
        </p:spPr>
        <p:txBody>
          <a:bodyPr wrap="square" rtlCol="0">
            <a:spAutoFit/>
          </a:bodyPr>
          <a:lstStyle/>
          <a:p>
            <a:r>
              <a:rPr lang="pt-BR" dirty="0" smtClean="0"/>
              <a:t>12</a:t>
            </a:r>
            <a:endParaRPr lang="pt-BR" dirty="0"/>
          </a:p>
        </p:txBody>
      </p:sp>
      <p:sp>
        <p:nvSpPr>
          <p:cNvPr id="8" name="Retângulo 7"/>
          <p:cNvSpPr/>
          <p:nvPr/>
        </p:nvSpPr>
        <p:spPr>
          <a:xfrm>
            <a:off x="3485010" y="1442979"/>
            <a:ext cx="396815" cy="538352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BR"/>
          </a:p>
        </p:txBody>
      </p:sp>
      <p:pic>
        <p:nvPicPr>
          <p:cNvPr id="12" name="Imagem 1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5395" y="1442979"/>
            <a:ext cx="4140471" cy="5380722"/>
          </a:xfrm>
          <a:prstGeom prst="rect">
            <a:avLst/>
          </a:prstGeom>
        </p:spPr>
      </p:pic>
      <p:sp>
        <p:nvSpPr>
          <p:cNvPr id="10" name="CaixaDeTexto 9"/>
          <p:cNvSpPr txBox="1"/>
          <p:nvPr/>
        </p:nvSpPr>
        <p:spPr>
          <a:xfrm>
            <a:off x="3966536" y="1534863"/>
            <a:ext cx="8075939" cy="5324535"/>
          </a:xfrm>
          <a:prstGeom prst="rect">
            <a:avLst/>
          </a:prstGeom>
          <a:noFill/>
        </p:spPr>
        <p:txBody>
          <a:bodyPr wrap="square" rtlCol="0">
            <a:spAutoFit/>
          </a:bodyPr>
          <a:lstStyle/>
          <a:p>
            <a:r>
              <a:rPr lang="pt-BR" sz="2300" dirty="0"/>
              <a:t>Dessa forma, surgiu a </a:t>
            </a:r>
            <a:r>
              <a:rPr lang="pt-BR" sz="2300" dirty="0" err="1"/>
              <a:t>idéia</a:t>
            </a:r>
            <a:r>
              <a:rPr lang="pt-BR" sz="2300" dirty="0"/>
              <a:t> do </a:t>
            </a:r>
            <a:r>
              <a:rPr lang="pt-BR" sz="2300" dirty="0" smtClean="0"/>
              <a:t/>
            </a:r>
            <a:br>
              <a:rPr lang="pt-BR" sz="2300" dirty="0" smtClean="0"/>
            </a:br>
            <a:r>
              <a:rPr lang="pt-BR" sz="2300" dirty="0" smtClean="0"/>
              <a:t>desenvolvimento </a:t>
            </a:r>
            <a:r>
              <a:rPr lang="pt-BR" sz="2300" dirty="0"/>
              <a:t>de um programa </a:t>
            </a:r>
            <a:r>
              <a:rPr lang="pt-BR" sz="2300" dirty="0" smtClean="0"/>
              <a:t/>
            </a:r>
            <a:br>
              <a:rPr lang="pt-BR" sz="2300" dirty="0" smtClean="0"/>
            </a:br>
            <a:r>
              <a:rPr lang="pt-BR" sz="2300" dirty="0" smtClean="0"/>
              <a:t>que </a:t>
            </a:r>
            <a:r>
              <a:rPr lang="pt-BR" sz="2300" dirty="0"/>
              <a:t>resolveria a problemática. </a:t>
            </a:r>
            <a:r>
              <a:rPr lang="pt-BR" sz="2300" dirty="0" smtClean="0"/>
              <a:t/>
            </a:r>
            <a:br>
              <a:rPr lang="pt-BR" sz="2300" dirty="0" smtClean="0"/>
            </a:br>
            <a:r>
              <a:rPr lang="pt-BR" sz="2300" dirty="0" smtClean="0"/>
              <a:t>O </a:t>
            </a:r>
            <a:r>
              <a:rPr lang="pt-BR" sz="2300" dirty="0"/>
              <a:t>Social Bar é uma rede social que irá permitir que quando as pessoas estiverem muito longe, ou até mesmo quando não tiverem como se encontrar, consigam se reunir virtualmente. Na rede social, você poderá entrar em chamadas e conversar com seus amigos, além de pedir bebidas e comidas através de possíveis aplicativos parceiros. Terá também links e nomes de aplicativos de jogos online afim de aumentar a descontração dos usuários. O software tentará fazer de tudo pra que você se sinta em </a:t>
            </a:r>
            <a:r>
              <a:rPr lang="pt-BR" sz="2300" dirty="0" smtClean="0"/>
              <a:t/>
            </a:r>
            <a:br>
              <a:rPr lang="pt-BR" sz="2300" dirty="0" smtClean="0"/>
            </a:br>
            <a:r>
              <a:rPr lang="pt-BR" sz="2300" dirty="0" smtClean="0"/>
              <a:t>um </a:t>
            </a:r>
            <a:r>
              <a:rPr lang="pt-BR" sz="2300" dirty="0"/>
              <a:t>bar novamente.</a:t>
            </a:r>
            <a:r>
              <a:rPr lang="pt-BR" dirty="0"/>
              <a:t/>
            </a:r>
            <a:br>
              <a:rPr lang="pt-BR" dirty="0"/>
            </a:br>
            <a:endParaRPr lang="pt-BR" dirty="0"/>
          </a:p>
        </p:txBody>
      </p:sp>
    </p:spTree>
    <p:extLst>
      <p:ext uri="{BB962C8B-B14F-4D97-AF65-F5344CB8AC3E}">
        <p14:creationId xmlns:p14="http://schemas.microsoft.com/office/powerpoint/2010/main" val="164251524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C000"/>
            </a:gs>
            <a:gs pos="98000">
              <a:schemeClr val="accent1"/>
            </a:gs>
          </a:gsLst>
          <a:path path="circle">
            <a:fillToRect l="45000" t="65000" r="125000" b="100000"/>
          </a:path>
        </a:gradFill>
        <a:effectLst/>
      </p:bgPr>
    </p:bg>
    <p:spTree>
      <p:nvGrpSpPr>
        <p:cNvPr id="1" name=""/>
        <p:cNvGrpSpPr/>
        <p:nvPr/>
      </p:nvGrpSpPr>
      <p:grpSpPr>
        <a:xfrm>
          <a:off x="0" y="0"/>
          <a:ext cx="0" cy="0"/>
          <a:chOff x="0" y="0"/>
          <a:chExt cx="0" cy="0"/>
        </a:xfrm>
      </p:grpSpPr>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638355" y="6457168"/>
            <a:ext cx="3088257"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637034" y="6457168"/>
            <a:ext cx="554966" cy="369332"/>
          </a:xfrm>
          <a:prstGeom prst="rect">
            <a:avLst/>
          </a:prstGeom>
          <a:noFill/>
        </p:spPr>
        <p:txBody>
          <a:bodyPr wrap="square" rtlCol="0">
            <a:spAutoFit/>
          </a:bodyPr>
          <a:lstStyle/>
          <a:p>
            <a:r>
              <a:rPr lang="pt-BR" dirty="0" smtClean="0"/>
              <a:t>Fim</a:t>
            </a:r>
            <a:endParaRPr lang="pt-BR" dirty="0"/>
          </a:p>
        </p:txBody>
      </p:sp>
      <p:pic>
        <p:nvPicPr>
          <p:cNvPr id="8" name="Imagem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8704" y="954953"/>
            <a:ext cx="5502215" cy="5502215"/>
          </a:xfrm>
          <a:prstGeom prst="rect">
            <a:avLst/>
          </a:prstGeom>
        </p:spPr>
      </p:pic>
    </p:spTree>
    <p:extLst>
      <p:ext uri="{BB962C8B-B14F-4D97-AF65-F5344CB8AC3E}">
        <p14:creationId xmlns:p14="http://schemas.microsoft.com/office/powerpoint/2010/main" val="38302761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C000"/>
            </a:gs>
            <a:gs pos="98000">
              <a:schemeClr val="accent1"/>
            </a:gs>
          </a:gsLst>
          <a:path path="circle">
            <a:fillToRect l="45000" t="65000" r="125000" b="100000"/>
          </a:path>
        </a:gradFill>
        <a:effectLst/>
      </p:bgPr>
    </p:bg>
    <p:spTree>
      <p:nvGrpSpPr>
        <p:cNvPr id="1" name=""/>
        <p:cNvGrpSpPr/>
        <p:nvPr/>
      </p:nvGrpSpPr>
      <p:grpSpPr>
        <a:xfrm>
          <a:off x="0" y="0"/>
          <a:ext cx="0" cy="0"/>
          <a:chOff x="0" y="0"/>
          <a:chExt cx="0" cy="0"/>
        </a:xfrm>
      </p:grpSpPr>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638355" y="6457168"/>
            <a:ext cx="3088257"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637034" y="6457168"/>
            <a:ext cx="554966" cy="369332"/>
          </a:xfrm>
          <a:prstGeom prst="rect">
            <a:avLst/>
          </a:prstGeom>
          <a:noFill/>
        </p:spPr>
        <p:txBody>
          <a:bodyPr wrap="square" rtlCol="0">
            <a:spAutoFit/>
          </a:bodyPr>
          <a:lstStyle/>
          <a:p>
            <a:r>
              <a:rPr lang="pt-BR" dirty="0" smtClean="0"/>
              <a:t>Fim</a:t>
            </a:r>
            <a:endParaRPr lang="pt-BR" dirty="0"/>
          </a:p>
        </p:txBody>
      </p:sp>
      <p:pic>
        <p:nvPicPr>
          <p:cNvPr id="8" name="Imagem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8704" y="954953"/>
            <a:ext cx="5502215" cy="5502215"/>
          </a:xfrm>
          <a:prstGeom prst="rect">
            <a:avLst/>
          </a:prstGeom>
        </p:spPr>
      </p:pic>
    </p:spTree>
    <p:extLst>
      <p:ext uri="{BB962C8B-B14F-4D97-AF65-F5344CB8AC3E}">
        <p14:creationId xmlns:p14="http://schemas.microsoft.com/office/powerpoint/2010/main" val="14875880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6518"/>
            <a:ext cx="9963509" cy="1561381"/>
          </a:xfrm>
        </p:spPr>
        <p:txBody>
          <a:bodyPr numCol="1" anchor="ctr"/>
          <a:lstStyle/>
          <a:p>
            <a:pPr algn="ctr"/>
            <a:r>
              <a:rPr lang="pt-BR" sz="6000" dirty="0" err="1" smtClean="0"/>
              <a:t>Login</a:t>
            </a:r>
            <a:endParaRPr lang="pt-BR" sz="6000" dirty="0"/>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418090" y="6398607"/>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pic>
        <p:nvPicPr>
          <p:cNvPr id="11" name="Imagem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645518" y="1289382"/>
            <a:ext cx="2858800" cy="5568618"/>
          </a:xfrm>
          <a:prstGeom prst="rect">
            <a:avLst/>
          </a:prstGeom>
        </p:spPr>
      </p:pic>
    </p:spTree>
    <p:extLst>
      <p:ext uri="{BB962C8B-B14F-4D97-AF65-F5344CB8AC3E}">
        <p14:creationId xmlns:p14="http://schemas.microsoft.com/office/powerpoint/2010/main" val="158454763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6518"/>
            <a:ext cx="9963509" cy="1561381"/>
          </a:xfrm>
        </p:spPr>
        <p:txBody>
          <a:bodyPr numCol="1" anchor="ctr"/>
          <a:lstStyle/>
          <a:p>
            <a:pPr algn="ctr"/>
            <a:r>
              <a:rPr lang="pt-BR" sz="6000" dirty="0" smtClean="0"/>
              <a:t>Tela principal</a:t>
            </a:r>
            <a:endParaRPr lang="pt-BR" sz="6000" dirty="0"/>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418090" y="6398607"/>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pic>
        <p:nvPicPr>
          <p:cNvPr id="4" name="Imagem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106" y="1112808"/>
            <a:ext cx="3478746" cy="5753819"/>
          </a:xfrm>
          <a:prstGeom prst="rect">
            <a:avLst/>
          </a:prstGeom>
        </p:spPr>
      </p:pic>
    </p:spTree>
    <p:extLst>
      <p:ext uri="{BB962C8B-B14F-4D97-AF65-F5344CB8AC3E}">
        <p14:creationId xmlns:p14="http://schemas.microsoft.com/office/powerpoint/2010/main" val="20180816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26518"/>
            <a:ext cx="9963509" cy="1561381"/>
          </a:xfrm>
        </p:spPr>
        <p:txBody>
          <a:bodyPr numCol="1" anchor="ctr"/>
          <a:lstStyle/>
          <a:p>
            <a:pPr algn="ctr"/>
            <a:r>
              <a:rPr lang="pt-BR" sz="6000" dirty="0" smtClean="0"/>
              <a:t>Chama de vídeo</a:t>
            </a:r>
            <a:endParaRPr lang="pt-BR" sz="6000" dirty="0"/>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418090" y="6398607"/>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pic>
        <p:nvPicPr>
          <p:cNvPr id="3" name="Imagem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26862" y="1206262"/>
            <a:ext cx="4461668" cy="5798131"/>
          </a:xfrm>
          <a:prstGeom prst="rect">
            <a:avLst/>
          </a:prstGeom>
        </p:spPr>
      </p:pic>
    </p:spTree>
    <p:extLst>
      <p:ext uri="{BB962C8B-B14F-4D97-AF65-F5344CB8AC3E}">
        <p14:creationId xmlns:p14="http://schemas.microsoft.com/office/powerpoint/2010/main" val="12783506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7000"/>
                <a:hueMod val="88000"/>
                <a:satMod val="130000"/>
                <a:lumMod val="124000"/>
              </a:schemeClr>
            </a:gs>
            <a:gs pos="0">
              <a:srgbClr val="FFC000"/>
            </a:gs>
          </a:gsLst>
          <a:path path="circle">
            <a:fillToRect l="45000" t="65000" r="125000" b="100000"/>
          </a:path>
        </a:gradFill>
        <a:effectLst/>
      </p:bgPr>
    </p:bg>
    <p:spTree>
      <p:nvGrpSpPr>
        <p:cNvPr id="1" name=""/>
        <p:cNvGrpSpPr/>
        <p:nvPr/>
      </p:nvGrpSpPr>
      <p:grpSpPr>
        <a:xfrm>
          <a:off x="0" y="0"/>
          <a:ext cx="0" cy="0"/>
          <a:chOff x="0" y="0"/>
          <a:chExt cx="0" cy="0"/>
        </a:xfrm>
      </p:grpSpPr>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638355" y="6457168"/>
            <a:ext cx="3088257"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pic>
        <p:nvPicPr>
          <p:cNvPr id="8" name="Imagem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68704" y="954953"/>
            <a:ext cx="5502215" cy="5502215"/>
          </a:xfrm>
          <a:prstGeom prst="rect">
            <a:avLst/>
          </a:prstGeom>
        </p:spPr>
      </p:pic>
    </p:spTree>
    <p:extLst>
      <p:ext uri="{BB962C8B-B14F-4D97-AF65-F5344CB8AC3E}">
        <p14:creationId xmlns:p14="http://schemas.microsoft.com/office/powerpoint/2010/main" val="10206748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2">
                <a:tint val="97000"/>
                <a:hueMod val="88000"/>
                <a:satMod val="130000"/>
                <a:lumMod val="124000"/>
              </a:schemeClr>
            </a:gs>
            <a:gs pos="91000">
              <a:schemeClr val="bg2">
                <a:lumMod val="75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3" name="Subtítulo 2"/>
          <p:cNvSpPr>
            <a:spLocks noGrp="1"/>
          </p:cNvSpPr>
          <p:nvPr>
            <p:ph type="subTitle" idx="1"/>
          </p:nvPr>
        </p:nvSpPr>
        <p:spPr>
          <a:xfrm>
            <a:off x="1154955" y="548999"/>
            <a:ext cx="8825658" cy="861420"/>
          </a:xfrm>
        </p:spPr>
        <p:txBody>
          <a:bodyPr/>
          <a:lstStyle/>
          <a:p>
            <a:pPr algn="ctr"/>
            <a:r>
              <a:rPr lang="pt-BR" cap="none" dirty="0" smtClean="0">
                <a:ln w="0"/>
                <a:solidFill>
                  <a:schemeClr val="tx1"/>
                </a:solidFill>
                <a:effectLst>
                  <a:outerShdw blurRad="38100" dist="19050" dir="2700000" algn="tl" rotWithShape="0">
                    <a:schemeClr val="dk1">
                      <a:alpha val="40000"/>
                    </a:schemeClr>
                  </a:outerShdw>
                </a:effectLst>
              </a:rPr>
              <a:t>Tópicos </a:t>
            </a:r>
            <a:endParaRPr lang="pt-BR" cap="none" dirty="0">
              <a:ln w="0"/>
              <a:solidFill>
                <a:schemeClr val="tx1"/>
              </a:solidFill>
              <a:effectLst>
                <a:outerShdw blurRad="38100" dist="19050" dir="2700000" algn="tl" rotWithShape="0">
                  <a:schemeClr val="dk1">
                    <a:alpha val="40000"/>
                  </a:schemeClr>
                </a:outerShdw>
              </a:effectLst>
            </a:endParaRPr>
          </a:p>
        </p:txBody>
      </p:sp>
      <p:sp>
        <p:nvSpPr>
          <p:cNvPr id="4" name="CaixaDeTexto 3"/>
          <p:cNvSpPr txBox="1"/>
          <p:nvPr/>
        </p:nvSpPr>
        <p:spPr>
          <a:xfrm>
            <a:off x="8176857" y="3281316"/>
            <a:ext cx="3417045" cy="646331"/>
          </a:xfrm>
          <a:prstGeom prst="rect">
            <a:avLst/>
          </a:prstGeom>
          <a:noFill/>
        </p:spPr>
        <p:txBody>
          <a:bodyPr wrap="square" rtlCol="0">
            <a:spAutoFit/>
          </a:bodyPr>
          <a:lstStyle/>
          <a:p>
            <a:pPr marL="285750" indent="-285750">
              <a:buFont typeface="Arial" panose="020B0604020202020204" pitchFamily="34" charset="0"/>
              <a:buChar char="•"/>
            </a:pPr>
            <a:r>
              <a:rPr lang="pt-BR" dirty="0" smtClean="0"/>
              <a:t>O que daremos em troca?</a:t>
            </a:r>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638355" y="6457168"/>
            <a:ext cx="3088257"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717548" y="6457168"/>
            <a:ext cx="474452" cy="369332"/>
          </a:xfrm>
          <a:prstGeom prst="rect">
            <a:avLst/>
          </a:prstGeom>
          <a:noFill/>
        </p:spPr>
        <p:txBody>
          <a:bodyPr wrap="square" rtlCol="0">
            <a:spAutoFit/>
          </a:bodyPr>
          <a:lstStyle/>
          <a:p>
            <a:r>
              <a:rPr lang="pt-BR" dirty="0"/>
              <a:t>2</a:t>
            </a:r>
          </a:p>
        </p:txBody>
      </p:sp>
      <p:sp>
        <p:nvSpPr>
          <p:cNvPr id="13" name="CaixaDeTexto 12"/>
          <p:cNvSpPr txBox="1"/>
          <p:nvPr/>
        </p:nvSpPr>
        <p:spPr>
          <a:xfrm>
            <a:off x="4130673" y="2515169"/>
            <a:ext cx="2429627" cy="369332"/>
          </a:xfrm>
          <a:prstGeom prst="rect">
            <a:avLst/>
          </a:prstGeom>
          <a:noFill/>
        </p:spPr>
        <p:txBody>
          <a:bodyPr wrap="square" rtlCol="0">
            <a:spAutoFit/>
          </a:bodyPr>
          <a:lstStyle/>
          <a:p>
            <a:pPr marL="285750" indent="-285750">
              <a:buFont typeface="Arial" panose="020B0604020202020204" pitchFamily="34" charset="0"/>
              <a:buChar char="•"/>
            </a:pPr>
            <a:r>
              <a:rPr lang="pt-BR" dirty="0" smtClean="0"/>
              <a:t>Usuários/Histórias</a:t>
            </a:r>
            <a:endParaRPr lang="pt-BR" dirty="0"/>
          </a:p>
        </p:txBody>
      </p:sp>
      <p:pic>
        <p:nvPicPr>
          <p:cNvPr id="19" name="Imagem 1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12713" y="3065148"/>
            <a:ext cx="2065545" cy="782648"/>
          </a:xfrm>
          <a:prstGeom prst="rect">
            <a:avLst/>
          </a:prstGeom>
        </p:spPr>
      </p:pic>
      <p:pic>
        <p:nvPicPr>
          <p:cNvPr id="24" name="Imagem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47687" y="3986208"/>
            <a:ext cx="2083295" cy="2555620"/>
          </a:xfrm>
          <a:prstGeom prst="rect">
            <a:avLst/>
          </a:prstGeom>
        </p:spPr>
      </p:pic>
      <p:sp>
        <p:nvSpPr>
          <p:cNvPr id="25" name="CaixaDeTexto 24"/>
          <p:cNvSpPr txBox="1"/>
          <p:nvPr/>
        </p:nvSpPr>
        <p:spPr>
          <a:xfrm>
            <a:off x="638355" y="1124154"/>
            <a:ext cx="2976113" cy="369332"/>
          </a:xfrm>
          <a:prstGeom prst="rect">
            <a:avLst/>
          </a:prstGeom>
          <a:noFill/>
        </p:spPr>
        <p:txBody>
          <a:bodyPr wrap="square" rtlCol="0">
            <a:spAutoFit/>
          </a:bodyPr>
          <a:lstStyle/>
          <a:p>
            <a:pPr marL="285750" indent="-285750">
              <a:buFont typeface="Arial" panose="020B0604020202020204" pitchFamily="34" charset="0"/>
              <a:buChar char="•"/>
            </a:pPr>
            <a:r>
              <a:rPr lang="pt-BR" dirty="0" smtClean="0"/>
              <a:t>O que é o Social bar?</a:t>
            </a:r>
            <a:endParaRPr lang="pt-BR" dirty="0"/>
          </a:p>
        </p:txBody>
      </p:sp>
      <p:pic>
        <p:nvPicPr>
          <p:cNvPr id="26" name="Imagem 2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255389" y="1571693"/>
            <a:ext cx="1623460" cy="1623460"/>
          </a:xfrm>
          <a:prstGeom prst="rect">
            <a:avLst/>
          </a:prstGeom>
        </p:spPr>
      </p:pic>
    </p:spTree>
    <p:extLst>
      <p:ext uri="{BB962C8B-B14F-4D97-AF65-F5344CB8AC3E}">
        <p14:creationId xmlns:p14="http://schemas.microsoft.com/office/powerpoint/2010/main" val="29970156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2">
                <a:tint val="97000"/>
                <a:hueMod val="88000"/>
                <a:satMod val="130000"/>
                <a:lumMod val="124000"/>
              </a:schemeClr>
            </a:gs>
            <a:gs pos="76000">
              <a:schemeClr val="bg2">
                <a:lumMod val="9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0" y="317886"/>
            <a:ext cx="9548844" cy="1534863"/>
          </a:xfrm>
        </p:spPr>
        <p:txBody>
          <a:bodyPr numCol="1" anchor="ctr"/>
          <a:lstStyle/>
          <a:p>
            <a:pPr algn="ctr"/>
            <a:r>
              <a:rPr lang="pt-BR" sz="5400" dirty="0" smtClean="0"/>
              <a:t>O que é o nosso projeto?</a:t>
            </a:r>
            <a:endParaRPr lang="pt-BR" sz="5400" dirty="0"/>
          </a:p>
        </p:txBody>
      </p:sp>
      <p:sp>
        <p:nvSpPr>
          <p:cNvPr id="3" name="Subtítulo 2"/>
          <p:cNvSpPr>
            <a:spLocks noGrp="1"/>
          </p:cNvSpPr>
          <p:nvPr>
            <p:ph type="subTitle" idx="1"/>
          </p:nvPr>
        </p:nvSpPr>
        <p:spPr>
          <a:xfrm>
            <a:off x="4146459" y="2160199"/>
            <a:ext cx="2874255" cy="430710"/>
          </a:xfrm>
        </p:spPr>
        <p:txBody>
          <a:bodyPr/>
          <a:lstStyle/>
          <a:p>
            <a:pPr algn="ctr"/>
            <a:r>
              <a:rPr lang="pt-BR" cap="none" dirty="0" smtClean="0">
                <a:ln w="0"/>
                <a:solidFill>
                  <a:schemeClr val="tx1"/>
                </a:solidFill>
                <a:effectLst>
                  <a:outerShdw blurRad="38100" dist="19050" dir="2700000" algn="tl" rotWithShape="0">
                    <a:schemeClr val="dk1">
                      <a:alpha val="40000"/>
                    </a:schemeClr>
                  </a:outerShdw>
                </a:effectLst>
              </a:rPr>
              <a:t>Apresentação</a:t>
            </a:r>
            <a:endParaRPr lang="pt-BR" cap="none" dirty="0">
              <a:ln w="0"/>
              <a:solidFill>
                <a:schemeClr val="tx1"/>
              </a:solidFill>
              <a:effectLst>
                <a:outerShdw blurRad="38100" dist="19050" dir="2700000" algn="tl" rotWithShape="0">
                  <a:schemeClr val="dk1">
                    <a:alpha val="40000"/>
                  </a:schemeClr>
                </a:outerShdw>
              </a:effectLst>
            </a:endParaRPr>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6008007" y="6411843"/>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717548" y="6457168"/>
            <a:ext cx="474452" cy="369332"/>
          </a:xfrm>
          <a:prstGeom prst="rect">
            <a:avLst/>
          </a:prstGeom>
          <a:noFill/>
        </p:spPr>
        <p:txBody>
          <a:bodyPr wrap="square" rtlCol="0">
            <a:spAutoFit/>
          </a:bodyPr>
          <a:lstStyle/>
          <a:p>
            <a:r>
              <a:rPr lang="pt-BR" dirty="0" smtClean="0"/>
              <a:t>3</a:t>
            </a:r>
            <a:endParaRPr lang="pt-BR" dirty="0"/>
          </a:p>
        </p:txBody>
      </p:sp>
      <p:sp>
        <p:nvSpPr>
          <p:cNvPr id="10" name="CaixaDeTexto 9"/>
          <p:cNvSpPr txBox="1"/>
          <p:nvPr/>
        </p:nvSpPr>
        <p:spPr>
          <a:xfrm>
            <a:off x="914399" y="3221430"/>
            <a:ext cx="9927439" cy="1477328"/>
          </a:xfrm>
          <a:prstGeom prst="rect">
            <a:avLst/>
          </a:prstGeom>
          <a:noFill/>
        </p:spPr>
        <p:txBody>
          <a:bodyPr wrap="square" rtlCol="0">
            <a:spAutoFit/>
          </a:bodyPr>
          <a:lstStyle/>
          <a:p>
            <a:r>
              <a:rPr lang="pt-BR" dirty="0" smtClean="0"/>
              <a:t>A partir do Trabalho </a:t>
            </a:r>
            <a:r>
              <a:rPr lang="pt-BR" dirty="0"/>
              <a:t>I</a:t>
            </a:r>
            <a:r>
              <a:rPr lang="pt-BR" dirty="0" smtClean="0"/>
              <a:t>nterdisciplinar de Aplicações Web, do curso de Sistemas de Informação, PUC Minas, nos juntamos para criar o projeto, Social Bar que é uma rede social que surgiu para atender um problema que encontramos na falta de bares abertos. Também pela fase em que nos encontramos e estamos vivendo na faculdade e no nosso dia a dia.  </a:t>
            </a:r>
            <a:endParaRPr lang="pt-BR" dirty="0"/>
          </a:p>
        </p:txBody>
      </p:sp>
    </p:spTree>
    <p:extLst>
      <p:ext uri="{BB962C8B-B14F-4D97-AF65-F5344CB8AC3E}">
        <p14:creationId xmlns:p14="http://schemas.microsoft.com/office/powerpoint/2010/main" val="10418638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2">
                <a:tint val="97000"/>
                <a:hueMod val="88000"/>
                <a:satMod val="130000"/>
                <a:lumMod val="124000"/>
              </a:schemeClr>
            </a:gs>
            <a:gs pos="76000">
              <a:schemeClr val="bg2">
                <a:lumMod val="9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000664" y="2500369"/>
            <a:ext cx="9548844" cy="1534863"/>
          </a:xfrm>
        </p:spPr>
        <p:txBody>
          <a:bodyPr numCol="1" anchor="ctr"/>
          <a:lstStyle/>
          <a:p>
            <a:pPr algn="ctr"/>
            <a:r>
              <a:rPr lang="pt-BR" sz="5400" dirty="0" smtClean="0"/>
              <a:t>Usuários/Histórias</a:t>
            </a:r>
            <a:endParaRPr lang="pt-BR" sz="5400" dirty="0"/>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6008007" y="6411843"/>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717548" y="6457168"/>
            <a:ext cx="474452" cy="369332"/>
          </a:xfrm>
          <a:prstGeom prst="rect">
            <a:avLst/>
          </a:prstGeom>
          <a:noFill/>
        </p:spPr>
        <p:txBody>
          <a:bodyPr wrap="square" rtlCol="0">
            <a:spAutoFit/>
          </a:bodyPr>
          <a:lstStyle/>
          <a:p>
            <a:r>
              <a:rPr lang="pt-BR" dirty="0"/>
              <a:t>4</a:t>
            </a:r>
          </a:p>
        </p:txBody>
      </p:sp>
    </p:spTree>
    <p:extLst>
      <p:ext uri="{BB962C8B-B14F-4D97-AF65-F5344CB8AC3E}">
        <p14:creationId xmlns:p14="http://schemas.microsoft.com/office/powerpoint/2010/main" val="14064395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4197" y="59546"/>
            <a:ext cx="9485161" cy="1534863"/>
          </a:xfrm>
        </p:spPr>
        <p:txBody>
          <a:bodyPr numCol="1" anchor="ctr"/>
          <a:lstStyle/>
          <a:p>
            <a:pPr algn="ctr"/>
            <a:r>
              <a:rPr lang="pt-BR" sz="6000" dirty="0" smtClean="0"/>
              <a:t>Usuários/Histórias</a:t>
            </a:r>
            <a:endParaRPr lang="pt-BR" sz="6000" dirty="0"/>
          </a:p>
        </p:txBody>
      </p:sp>
      <p:sp>
        <p:nvSpPr>
          <p:cNvPr id="3" name="Subtítulo 2"/>
          <p:cNvSpPr>
            <a:spLocks noGrp="1"/>
          </p:cNvSpPr>
          <p:nvPr>
            <p:ph type="subTitle" idx="1"/>
          </p:nvPr>
        </p:nvSpPr>
        <p:spPr>
          <a:xfrm>
            <a:off x="958289" y="1366919"/>
            <a:ext cx="2874255" cy="430710"/>
          </a:xfrm>
        </p:spPr>
        <p:txBody>
          <a:bodyPr>
            <a:normAutofit/>
          </a:bodyPr>
          <a:lstStyle/>
          <a:p>
            <a:pPr algn="ctr"/>
            <a:r>
              <a:rPr lang="pt-BR" b="1" cap="none" dirty="0" smtClean="0">
                <a:ln w="0"/>
                <a:solidFill>
                  <a:schemeClr val="tx1"/>
                </a:solidFill>
                <a:effectLst>
                  <a:outerShdw blurRad="38100" dist="19050" dir="2700000" algn="tl" rotWithShape="0">
                    <a:schemeClr val="dk1">
                      <a:alpha val="40000"/>
                    </a:schemeClr>
                  </a:outerShdw>
                </a:effectLst>
              </a:rPr>
              <a:t>Alexandre Silva</a:t>
            </a:r>
            <a:endParaRPr lang="pt-BR" b="1" cap="none" dirty="0">
              <a:ln w="0"/>
              <a:solidFill>
                <a:schemeClr val="tx1"/>
              </a:solidFill>
              <a:effectLst>
                <a:outerShdw blurRad="38100" dist="19050" dir="2700000" algn="tl" rotWithShape="0">
                  <a:schemeClr val="dk1">
                    <a:alpha val="40000"/>
                  </a:schemeClr>
                </a:outerShdw>
              </a:effectLst>
            </a:endParaRPr>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4616410" y="6383170"/>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717548" y="6457168"/>
            <a:ext cx="474452" cy="369332"/>
          </a:xfrm>
          <a:prstGeom prst="rect">
            <a:avLst/>
          </a:prstGeom>
          <a:noFill/>
        </p:spPr>
        <p:txBody>
          <a:bodyPr wrap="square" rtlCol="0">
            <a:spAutoFit/>
          </a:bodyPr>
          <a:lstStyle/>
          <a:p>
            <a:r>
              <a:rPr lang="pt-BR" dirty="0" smtClean="0"/>
              <a:t>5</a:t>
            </a:r>
            <a:endParaRPr lang="pt-BR" dirty="0"/>
          </a:p>
        </p:txBody>
      </p:sp>
      <p:sp>
        <p:nvSpPr>
          <p:cNvPr id="8" name="Retângulo 7"/>
          <p:cNvSpPr/>
          <p:nvPr/>
        </p:nvSpPr>
        <p:spPr>
          <a:xfrm>
            <a:off x="5408762" y="1534863"/>
            <a:ext cx="396815" cy="538352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BR"/>
          </a:p>
        </p:txBody>
      </p:sp>
      <p:pic>
        <p:nvPicPr>
          <p:cNvPr id="11" name="Imagem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3209" y="1582274"/>
            <a:ext cx="3212417" cy="4800896"/>
          </a:xfrm>
          <a:prstGeom prst="rect">
            <a:avLst/>
          </a:prstGeom>
        </p:spPr>
      </p:pic>
      <p:sp>
        <p:nvSpPr>
          <p:cNvPr id="4" name="CaixaDeTexto 3"/>
          <p:cNvSpPr txBox="1"/>
          <p:nvPr/>
        </p:nvSpPr>
        <p:spPr>
          <a:xfrm>
            <a:off x="1357564" y="1695111"/>
            <a:ext cx="1889185" cy="369332"/>
          </a:xfrm>
          <a:prstGeom prst="rect">
            <a:avLst/>
          </a:prstGeom>
          <a:noFill/>
        </p:spPr>
        <p:txBody>
          <a:bodyPr wrap="square" rtlCol="0">
            <a:spAutoFit/>
          </a:bodyPr>
          <a:lstStyle/>
          <a:p>
            <a:r>
              <a:rPr lang="pt-BR" b="1" dirty="0" smtClean="0"/>
              <a:t>Idade: </a:t>
            </a:r>
            <a:r>
              <a:rPr lang="pt-BR" dirty="0" smtClean="0"/>
              <a:t>41 anos</a:t>
            </a:r>
            <a:endParaRPr lang="pt-BR" dirty="0"/>
          </a:p>
        </p:txBody>
      </p:sp>
      <p:sp>
        <p:nvSpPr>
          <p:cNvPr id="10" name="CaixaDeTexto 9"/>
          <p:cNvSpPr txBox="1"/>
          <p:nvPr/>
        </p:nvSpPr>
        <p:spPr>
          <a:xfrm>
            <a:off x="1357564" y="1961924"/>
            <a:ext cx="3131389" cy="1200329"/>
          </a:xfrm>
          <a:prstGeom prst="rect">
            <a:avLst/>
          </a:prstGeom>
          <a:noFill/>
        </p:spPr>
        <p:txBody>
          <a:bodyPr wrap="square" rtlCol="0">
            <a:spAutoFit/>
          </a:bodyPr>
          <a:lstStyle/>
          <a:p>
            <a:r>
              <a:rPr lang="pt-BR" b="1" dirty="0" smtClean="0"/>
              <a:t>Hobby: </a:t>
            </a:r>
            <a:r>
              <a:rPr lang="pt-BR" dirty="0"/>
              <a:t>Beber, ouvir pagode, fazer </a:t>
            </a:r>
            <a:r>
              <a:rPr lang="pt-BR" dirty="0" smtClean="0"/>
              <a:t>churrasco e </a:t>
            </a:r>
            <a:r>
              <a:rPr lang="pt-BR" dirty="0"/>
              <a:t>assistir futebol.</a:t>
            </a:r>
          </a:p>
          <a:p>
            <a:endParaRPr lang="pt-BR" dirty="0"/>
          </a:p>
        </p:txBody>
      </p:sp>
      <p:sp>
        <p:nvSpPr>
          <p:cNvPr id="12" name="CaixaDeTexto 11"/>
          <p:cNvSpPr txBox="1"/>
          <p:nvPr/>
        </p:nvSpPr>
        <p:spPr>
          <a:xfrm>
            <a:off x="1905341" y="2761756"/>
            <a:ext cx="2035834" cy="646331"/>
          </a:xfrm>
          <a:prstGeom prst="rect">
            <a:avLst/>
          </a:prstGeom>
          <a:noFill/>
        </p:spPr>
        <p:txBody>
          <a:bodyPr wrap="square" rtlCol="0">
            <a:spAutoFit/>
          </a:bodyPr>
          <a:lstStyle/>
          <a:p>
            <a:r>
              <a:rPr lang="pt-BR" b="1" dirty="0" smtClean="0"/>
              <a:t>Trabalho: </a:t>
            </a:r>
            <a:r>
              <a:rPr lang="pt-BR" dirty="0"/>
              <a:t>Vigia</a:t>
            </a:r>
          </a:p>
          <a:p>
            <a:endParaRPr lang="pt-BR" dirty="0"/>
          </a:p>
        </p:txBody>
      </p:sp>
      <p:sp>
        <p:nvSpPr>
          <p:cNvPr id="13" name="CaixaDeTexto 12"/>
          <p:cNvSpPr txBox="1"/>
          <p:nvPr/>
        </p:nvSpPr>
        <p:spPr>
          <a:xfrm>
            <a:off x="2128277" y="3074737"/>
            <a:ext cx="2941607" cy="1200329"/>
          </a:xfrm>
          <a:prstGeom prst="rect">
            <a:avLst/>
          </a:prstGeom>
          <a:noFill/>
        </p:spPr>
        <p:txBody>
          <a:bodyPr wrap="square" rtlCol="0">
            <a:spAutoFit/>
          </a:bodyPr>
          <a:lstStyle/>
          <a:p>
            <a:r>
              <a:rPr lang="pt-BR" b="1" dirty="0" smtClean="0"/>
              <a:t>Personalidade: </a:t>
            </a:r>
            <a:r>
              <a:rPr lang="pt-PT" dirty="0"/>
              <a:t>Alegre, brincalhão, bem humorado e humilde.</a:t>
            </a:r>
            <a:endParaRPr lang="pt-BR" dirty="0"/>
          </a:p>
          <a:p>
            <a:endParaRPr lang="pt-BR" dirty="0"/>
          </a:p>
        </p:txBody>
      </p:sp>
      <p:sp>
        <p:nvSpPr>
          <p:cNvPr id="16" name="CaixaDeTexto 15"/>
          <p:cNvSpPr txBox="1"/>
          <p:nvPr/>
        </p:nvSpPr>
        <p:spPr>
          <a:xfrm>
            <a:off x="5878235" y="1695111"/>
            <a:ext cx="5980793" cy="4893647"/>
          </a:xfrm>
          <a:prstGeom prst="rect">
            <a:avLst/>
          </a:prstGeom>
          <a:noFill/>
        </p:spPr>
        <p:txBody>
          <a:bodyPr wrap="square" rtlCol="0">
            <a:spAutoFit/>
          </a:bodyPr>
          <a:lstStyle/>
          <a:p>
            <a:r>
              <a:rPr lang="pt-BR" sz="2400" dirty="0"/>
              <a:t>Como um vigia de </a:t>
            </a:r>
            <a:r>
              <a:rPr lang="pt-BR" sz="2400" dirty="0" smtClean="0"/>
              <a:t/>
            </a:r>
            <a:br>
              <a:rPr lang="pt-BR" sz="2400" dirty="0" smtClean="0"/>
            </a:br>
            <a:r>
              <a:rPr lang="pt-BR" sz="2400" dirty="0" smtClean="0"/>
              <a:t>estacionamento </a:t>
            </a:r>
            <a:r>
              <a:rPr lang="pt-BR" sz="2400" dirty="0" smtClean="0"/>
              <a:t/>
            </a:r>
            <a:br>
              <a:rPr lang="pt-BR" sz="2400" dirty="0" smtClean="0"/>
            </a:br>
            <a:r>
              <a:rPr lang="pt-BR" sz="2400" dirty="0" smtClean="0"/>
              <a:t>trabalho </a:t>
            </a:r>
            <a:r>
              <a:rPr lang="pt-BR" sz="2400" dirty="0"/>
              <a:t>4 dias na semana por 12 horas</a:t>
            </a:r>
            <a:r>
              <a:rPr lang="pt-BR" sz="2400" dirty="0" smtClean="0"/>
              <a:t>, nos finais de semana, procuro </a:t>
            </a:r>
            <a:r>
              <a:rPr lang="pt-BR" sz="2400" dirty="0" smtClean="0"/>
              <a:t>algo para </a:t>
            </a:r>
            <a:r>
              <a:rPr lang="pt-BR" sz="2400" dirty="0"/>
              <a:t>fazer, novas amizades e companhia para beber. Antes da </a:t>
            </a:r>
            <a:r>
              <a:rPr lang="pt-BR" sz="2400" dirty="0" smtClean="0"/>
              <a:t>pandemia, </a:t>
            </a:r>
            <a:r>
              <a:rPr lang="pt-BR" sz="2400" dirty="0"/>
              <a:t>costumava frequentar bares, mas </a:t>
            </a:r>
            <a:r>
              <a:rPr lang="pt-BR" sz="2400" dirty="0" smtClean="0"/>
              <a:t>por causa do </a:t>
            </a:r>
            <a:r>
              <a:rPr lang="pt-BR" sz="2400" dirty="0"/>
              <a:t>risco de passar o vírus pros </a:t>
            </a:r>
            <a:r>
              <a:rPr lang="pt-BR" sz="2400" dirty="0"/>
              <a:t>m</a:t>
            </a:r>
            <a:r>
              <a:rPr lang="pt-BR" sz="2400" dirty="0" smtClean="0"/>
              <a:t>eus </a:t>
            </a:r>
            <a:r>
              <a:rPr lang="pt-BR" sz="2400" dirty="0" smtClean="0"/>
              <a:t>familiares, </a:t>
            </a:r>
            <a:r>
              <a:rPr lang="pt-BR" sz="2400" dirty="0" smtClean="0"/>
              <a:t>comecei </a:t>
            </a:r>
            <a:r>
              <a:rPr lang="pt-BR" sz="2400" dirty="0" smtClean="0"/>
              <a:t>a procurar </a:t>
            </a:r>
            <a:r>
              <a:rPr lang="pt-BR" sz="2400" dirty="0"/>
              <a:t>algo </a:t>
            </a:r>
            <a:r>
              <a:rPr lang="pt-BR" sz="2400" dirty="0" smtClean="0"/>
              <a:t>que </a:t>
            </a:r>
            <a:r>
              <a:rPr lang="pt-BR" sz="2400" dirty="0" smtClean="0"/>
              <a:t>me </a:t>
            </a:r>
            <a:r>
              <a:rPr lang="pt-BR" sz="2400" dirty="0" smtClean="0"/>
              <a:t>traga </a:t>
            </a:r>
            <a:r>
              <a:rPr lang="pt-BR" sz="2400" dirty="0"/>
              <a:t>a sensação de estar em um bar, porém seguro dentro </a:t>
            </a:r>
            <a:r>
              <a:rPr lang="pt-BR" sz="2400" dirty="0" smtClean="0"/>
              <a:t>do </a:t>
            </a:r>
            <a:r>
              <a:rPr lang="pt-BR" sz="2400" dirty="0" smtClean="0"/>
              <a:t>meu </a:t>
            </a:r>
            <a:r>
              <a:rPr lang="pt-BR" sz="2400" dirty="0" smtClean="0"/>
              <a:t>próprio lar</a:t>
            </a:r>
            <a:r>
              <a:rPr lang="pt-BR" sz="2400" dirty="0"/>
              <a:t>.</a:t>
            </a:r>
          </a:p>
        </p:txBody>
      </p:sp>
    </p:spTree>
    <p:extLst>
      <p:ext uri="{BB962C8B-B14F-4D97-AF65-F5344CB8AC3E}">
        <p14:creationId xmlns:p14="http://schemas.microsoft.com/office/powerpoint/2010/main" val="3987438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91577" y="-31795"/>
            <a:ext cx="9485161" cy="1534863"/>
          </a:xfrm>
        </p:spPr>
        <p:txBody>
          <a:bodyPr numCol="1" anchor="ctr"/>
          <a:lstStyle/>
          <a:p>
            <a:pPr algn="ctr"/>
            <a:r>
              <a:rPr lang="pt-BR" sz="6000" dirty="0" smtClean="0"/>
              <a:t>Usuários/Histórias</a:t>
            </a:r>
            <a:endParaRPr lang="pt-BR" sz="6000" dirty="0"/>
          </a:p>
        </p:txBody>
      </p:sp>
      <p:sp>
        <p:nvSpPr>
          <p:cNvPr id="3" name="Subtítulo 2"/>
          <p:cNvSpPr>
            <a:spLocks noGrp="1"/>
          </p:cNvSpPr>
          <p:nvPr>
            <p:ph type="subTitle" idx="1"/>
          </p:nvPr>
        </p:nvSpPr>
        <p:spPr>
          <a:xfrm>
            <a:off x="1114757" y="1344264"/>
            <a:ext cx="2874255" cy="430710"/>
          </a:xfrm>
        </p:spPr>
        <p:txBody>
          <a:bodyPr>
            <a:normAutofit/>
          </a:bodyPr>
          <a:lstStyle/>
          <a:p>
            <a:pPr algn="ctr"/>
            <a:r>
              <a:rPr lang="pt-BR" b="1" cap="none" dirty="0" smtClean="0">
                <a:ln w="0"/>
                <a:solidFill>
                  <a:schemeClr val="tx1"/>
                </a:solidFill>
                <a:effectLst>
                  <a:outerShdw blurRad="38100" dist="19050" dir="2700000" algn="tl" rotWithShape="0">
                    <a:schemeClr val="dk1">
                      <a:alpha val="40000"/>
                    </a:schemeClr>
                  </a:outerShdw>
                </a:effectLst>
              </a:rPr>
              <a:t>Gabriel Barbosa</a:t>
            </a:r>
            <a:endParaRPr lang="pt-BR" b="1" cap="none" dirty="0">
              <a:ln w="0"/>
              <a:solidFill>
                <a:schemeClr val="tx1"/>
              </a:solidFill>
              <a:effectLst>
                <a:outerShdw blurRad="38100" dist="19050" dir="2700000" algn="tl" rotWithShape="0">
                  <a:schemeClr val="dk1">
                    <a:alpha val="40000"/>
                  </a:schemeClr>
                </a:outerShdw>
              </a:effectLst>
            </a:endParaRPr>
          </a:p>
        </p:txBody>
      </p:sp>
      <p:sp>
        <p:nvSpPr>
          <p:cNvPr id="6" name="CaixaDeTexto 5"/>
          <p:cNvSpPr txBox="1"/>
          <p:nvPr/>
        </p:nvSpPr>
        <p:spPr>
          <a:xfrm>
            <a:off x="4652796" y="6488668"/>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2" cstate="print">
            <a:lum bright="70000" contrast="-70000"/>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717548" y="6457168"/>
            <a:ext cx="474452" cy="369332"/>
          </a:xfrm>
          <a:prstGeom prst="rect">
            <a:avLst/>
          </a:prstGeom>
          <a:noFill/>
        </p:spPr>
        <p:txBody>
          <a:bodyPr wrap="square" rtlCol="0">
            <a:spAutoFit/>
          </a:bodyPr>
          <a:lstStyle/>
          <a:p>
            <a:r>
              <a:rPr lang="pt-BR" dirty="0" smtClean="0"/>
              <a:t>6</a:t>
            </a:r>
            <a:endParaRPr lang="pt-BR" dirty="0"/>
          </a:p>
        </p:txBody>
      </p:sp>
      <p:sp>
        <p:nvSpPr>
          <p:cNvPr id="8" name="Retângulo 7"/>
          <p:cNvSpPr/>
          <p:nvPr/>
        </p:nvSpPr>
        <p:spPr>
          <a:xfrm>
            <a:off x="5468990" y="1503068"/>
            <a:ext cx="396815" cy="538352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BR"/>
          </a:p>
        </p:txBody>
      </p:sp>
      <p:sp>
        <p:nvSpPr>
          <p:cNvPr id="4" name="CaixaDeTexto 3"/>
          <p:cNvSpPr txBox="1"/>
          <p:nvPr/>
        </p:nvSpPr>
        <p:spPr>
          <a:xfrm>
            <a:off x="1660965" y="1646750"/>
            <a:ext cx="1889185" cy="369332"/>
          </a:xfrm>
          <a:prstGeom prst="rect">
            <a:avLst/>
          </a:prstGeom>
          <a:noFill/>
        </p:spPr>
        <p:txBody>
          <a:bodyPr wrap="square" rtlCol="0">
            <a:spAutoFit/>
          </a:bodyPr>
          <a:lstStyle/>
          <a:p>
            <a:r>
              <a:rPr lang="pt-BR" b="1" dirty="0" smtClean="0"/>
              <a:t>Idade: </a:t>
            </a:r>
            <a:r>
              <a:rPr lang="pt-BR" dirty="0" smtClean="0"/>
              <a:t>26 anos</a:t>
            </a:r>
            <a:endParaRPr lang="pt-BR" dirty="0"/>
          </a:p>
        </p:txBody>
      </p:sp>
      <p:sp>
        <p:nvSpPr>
          <p:cNvPr id="10" name="CaixaDeTexto 9"/>
          <p:cNvSpPr txBox="1"/>
          <p:nvPr/>
        </p:nvSpPr>
        <p:spPr>
          <a:xfrm>
            <a:off x="1767947" y="1948175"/>
            <a:ext cx="3131389" cy="646331"/>
          </a:xfrm>
          <a:prstGeom prst="rect">
            <a:avLst/>
          </a:prstGeom>
          <a:noFill/>
        </p:spPr>
        <p:txBody>
          <a:bodyPr wrap="square" rtlCol="0">
            <a:spAutoFit/>
          </a:bodyPr>
          <a:lstStyle/>
          <a:p>
            <a:r>
              <a:rPr lang="pt-BR" b="1" dirty="0" smtClean="0"/>
              <a:t>Hobby: </a:t>
            </a:r>
            <a:r>
              <a:rPr lang="pt-BR" dirty="0"/>
              <a:t>Jogar</a:t>
            </a:r>
          </a:p>
          <a:p>
            <a:endParaRPr lang="pt-BR" dirty="0"/>
          </a:p>
        </p:txBody>
      </p:sp>
      <p:sp>
        <p:nvSpPr>
          <p:cNvPr id="12" name="CaixaDeTexto 11"/>
          <p:cNvSpPr txBox="1"/>
          <p:nvPr/>
        </p:nvSpPr>
        <p:spPr>
          <a:xfrm>
            <a:off x="1783417" y="2258289"/>
            <a:ext cx="3291344" cy="923330"/>
          </a:xfrm>
          <a:prstGeom prst="rect">
            <a:avLst/>
          </a:prstGeom>
          <a:noFill/>
        </p:spPr>
        <p:txBody>
          <a:bodyPr wrap="square" rtlCol="0">
            <a:spAutoFit/>
          </a:bodyPr>
          <a:lstStyle/>
          <a:p>
            <a:r>
              <a:rPr lang="pt-BR" b="1" dirty="0" smtClean="0"/>
              <a:t>Trabalho: </a:t>
            </a:r>
            <a:r>
              <a:rPr lang="pt-BR" dirty="0"/>
              <a:t>Cursando faculdade de publicidade.</a:t>
            </a:r>
          </a:p>
          <a:p>
            <a:endParaRPr lang="pt-BR" dirty="0"/>
          </a:p>
        </p:txBody>
      </p:sp>
      <p:sp>
        <p:nvSpPr>
          <p:cNvPr id="13" name="CaixaDeTexto 12"/>
          <p:cNvSpPr txBox="1"/>
          <p:nvPr/>
        </p:nvSpPr>
        <p:spPr>
          <a:xfrm>
            <a:off x="2410201" y="2834440"/>
            <a:ext cx="2844686" cy="1200329"/>
          </a:xfrm>
          <a:prstGeom prst="rect">
            <a:avLst/>
          </a:prstGeom>
          <a:noFill/>
        </p:spPr>
        <p:txBody>
          <a:bodyPr wrap="square" rtlCol="0">
            <a:spAutoFit/>
          </a:bodyPr>
          <a:lstStyle/>
          <a:p>
            <a:r>
              <a:rPr lang="pt-BR" b="1" dirty="0" smtClean="0"/>
              <a:t>Personalidade: </a:t>
            </a:r>
            <a:r>
              <a:rPr lang="pt-PT" dirty="0"/>
              <a:t>Pessoa bem humorada, comunicativa e gosta de fazer piadas.</a:t>
            </a:r>
            <a:endParaRPr lang="pt-BR" dirty="0"/>
          </a:p>
        </p:txBody>
      </p:sp>
      <p:pic>
        <p:nvPicPr>
          <p:cNvPr id="16" name="Imagem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547" y="1534863"/>
            <a:ext cx="2640762" cy="4813540"/>
          </a:xfrm>
          <a:prstGeom prst="rect">
            <a:avLst/>
          </a:prstGeom>
        </p:spPr>
      </p:pic>
      <p:sp>
        <p:nvSpPr>
          <p:cNvPr id="17" name="CaixaDeTexto 16"/>
          <p:cNvSpPr txBox="1"/>
          <p:nvPr/>
        </p:nvSpPr>
        <p:spPr>
          <a:xfrm>
            <a:off x="6022449" y="1499060"/>
            <a:ext cx="5410200" cy="5416868"/>
          </a:xfrm>
          <a:prstGeom prst="rect">
            <a:avLst/>
          </a:prstGeom>
          <a:noFill/>
        </p:spPr>
        <p:txBody>
          <a:bodyPr wrap="square" rtlCol="0">
            <a:spAutoFit/>
          </a:bodyPr>
          <a:lstStyle/>
          <a:p>
            <a:r>
              <a:rPr lang="pt-BR" sz="2300" dirty="0"/>
              <a:t>A</a:t>
            </a:r>
            <a:r>
              <a:rPr lang="pt-BR" sz="2300" dirty="0" smtClean="0"/>
              <a:t>tualmente cursando </a:t>
            </a:r>
            <a:br>
              <a:rPr lang="pt-BR" sz="2300" dirty="0" smtClean="0"/>
            </a:br>
            <a:r>
              <a:rPr lang="pt-BR" sz="2300" dirty="0" smtClean="0"/>
              <a:t>faculdade </a:t>
            </a:r>
            <a:r>
              <a:rPr lang="pt-BR" sz="2300" dirty="0"/>
              <a:t>de </a:t>
            </a:r>
            <a:r>
              <a:rPr lang="pt-BR" sz="2300" dirty="0" smtClean="0"/>
              <a:t/>
            </a:r>
            <a:br>
              <a:rPr lang="pt-BR" sz="2300" dirty="0" smtClean="0"/>
            </a:br>
            <a:r>
              <a:rPr lang="pt-BR" sz="2300" dirty="0" smtClean="0"/>
              <a:t>publicidade.</a:t>
            </a:r>
            <a:br>
              <a:rPr lang="pt-BR" sz="2300" dirty="0" smtClean="0"/>
            </a:br>
            <a:r>
              <a:rPr lang="pt-BR" sz="2300" dirty="0" smtClean="0"/>
              <a:t>procuro </a:t>
            </a:r>
            <a:r>
              <a:rPr lang="pt-BR" sz="2300" dirty="0" smtClean="0"/>
              <a:t>vínculos com o máximo de pessoas possíveis, mais não </a:t>
            </a:r>
            <a:r>
              <a:rPr lang="pt-BR" sz="2300" dirty="0" smtClean="0"/>
              <a:t>gosto </a:t>
            </a:r>
            <a:r>
              <a:rPr lang="pt-BR" sz="2300" dirty="0" smtClean="0"/>
              <a:t>muito de sair, </a:t>
            </a:r>
            <a:r>
              <a:rPr lang="pt-BR" sz="2300" dirty="0" smtClean="0"/>
              <a:t>Busco </a:t>
            </a:r>
            <a:r>
              <a:rPr lang="pt-BR" sz="2300" dirty="0"/>
              <a:t>um lugar </a:t>
            </a:r>
            <a:r>
              <a:rPr lang="pt-BR" sz="2300" dirty="0" smtClean="0"/>
              <a:t>onde eu </a:t>
            </a:r>
            <a:r>
              <a:rPr lang="pt-BR" sz="2300" dirty="0"/>
              <a:t>possa conhecer e fazer amizades com </a:t>
            </a:r>
            <a:r>
              <a:rPr lang="pt-BR" sz="2300" dirty="0" smtClean="0"/>
              <a:t>pessoas diferentes e treinar </a:t>
            </a:r>
            <a:r>
              <a:rPr lang="pt-BR" sz="2300" dirty="0" smtClean="0"/>
              <a:t>o meu </a:t>
            </a:r>
            <a:r>
              <a:rPr lang="pt-BR" sz="2300" dirty="0" smtClean="0"/>
              <a:t>lado comunicativo, </a:t>
            </a:r>
            <a:r>
              <a:rPr lang="pt-BR" sz="2300" dirty="0" smtClean="0"/>
              <a:t>rir e </a:t>
            </a:r>
            <a:r>
              <a:rPr lang="pt-BR" sz="2300" dirty="0" smtClean="0"/>
              <a:t>conhecer pessoas com diferentes personalidades </a:t>
            </a:r>
            <a:r>
              <a:rPr lang="pt-BR" sz="2300" dirty="0" smtClean="0"/>
              <a:t>vão me </a:t>
            </a:r>
            <a:r>
              <a:rPr lang="pt-BR" sz="2300" dirty="0" smtClean="0"/>
              <a:t>ajudar a entender o que as pessoas gostam para que </a:t>
            </a:r>
            <a:r>
              <a:rPr lang="pt-BR" sz="2300" dirty="0" smtClean="0"/>
              <a:t>eu </a:t>
            </a:r>
            <a:r>
              <a:rPr lang="pt-BR" sz="2300" dirty="0" smtClean="0"/>
              <a:t>possa </a:t>
            </a:r>
            <a:r>
              <a:rPr lang="pt-BR" sz="2300" dirty="0" smtClean="0"/>
              <a:t>me </a:t>
            </a:r>
            <a:r>
              <a:rPr lang="pt-BR" sz="2300" dirty="0" smtClean="0"/>
              <a:t>tornar uma pessoa e profissional melhor.</a:t>
            </a:r>
            <a:r>
              <a:rPr lang="pt-BR" sz="2400" dirty="0"/>
              <a:t/>
            </a:r>
            <a:br>
              <a:rPr lang="pt-BR" sz="2400" dirty="0"/>
            </a:br>
            <a:endParaRPr lang="pt-BR" sz="2400" dirty="0"/>
          </a:p>
        </p:txBody>
      </p:sp>
      <p:pic>
        <p:nvPicPr>
          <p:cNvPr id="18" name="Imagem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Tree>
    <p:extLst>
      <p:ext uri="{BB962C8B-B14F-4D97-AF65-F5344CB8AC3E}">
        <p14:creationId xmlns:p14="http://schemas.microsoft.com/office/powerpoint/2010/main" val="27737297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91577" y="-26518"/>
            <a:ext cx="9485161" cy="1534863"/>
          </a:xfrm>
        </p:spPr>
        <p:txBody>
          <a:bodyPr numCol="1" anchor="ctr"/>
          <a:lstStyle/>
          <a:p>
            <a:pPr algn="ctr"/>
            <a:r>
              <a:rPr lang="pt-BR" sz="6000" dirty="0" smtClean="0"/>
              <a:t>Usuários/Histórias</a:t>
            </a:r>
            <a:endParaRPr lang="pt-BR" sz="6000" dirty="0"/>
          </a:p>
        </p:txBody>
      </p:sp>
      <p:sp>
        <p:nvSpPr>
          <p:cNvPr id="3" name="Subtítulo 2"/>
          <p:cNvSpPr>
            <a:spLocks noGrp="1"/>
          </p:cNvSpPr>
          <p:nvPr>
            <p:ph type="subTitle" idx="1"/>
          </p:nvPr>
        </p:nvSpPr>
        <p:spPr>
          <a:xfrm>
            <a:off x="1180411" y="1347365"/>
            <a:ext cx="2874255" cy="430710"/>
          </a:xfrm>
        </p:spPr>
        <p:txBody>
          <a:bodyPr>
            <a:normAutofit/>
          </a:bodyPr>
          <a:lstStyle/>
          <a:p>
            <a:pPr algn="ctr"/>
            <a:r>
              <a:rPr lang="pt-BR" b="1" cap="none" dirty="0" smtClean="0">
                <a:ln w="0"/>
                <a:solidFill>
                  <a:schemeClr val="tx1"/>
                </a:solidFill>
                <a:effectLst>
                  <a:outerShdw blurRad="38100" dist="19050" dir="2700000" algn="tl" rotWithShape="0">
                    <a:schemeClr val="dk1">
                      <a:alpha val="40000"/>
                    </a:schemeClr>
                  </a:outerShdw>
                </a:effectLst>
              </a:rPr>
              <a:t>Gustavo </a:t>
            </a:r>
            <a:r>
              <a:rPr lang="pt-BR" b="1" cap="none" dirty="0" err="1" smtClean="0">
                <a:ln w="0"/>
                <a:solidFill>
                  <a:schemeClr val="tx1"/>
                </a:solidFill>
                <a:effectLst>
                  <a:outerShdw blurRad="38100" dist="19050" dir="2700000" algn="tl" rotWithShape="0">
                    <a:schemeClr val="dk1">
                      <a:alpha val="40000"/>
                    </a:schemeClr>
                  </a:outerShdw>
                </a:effectLst>
              </a:rPr>
              <a:t>Rudink</a:t>
            </a:r>
            <a:endParaRPr lang="pt-BR" b="1" cap="none" dirty="0">
              <a:ln w="0"/>
              <a:solidFill>
                <a:schemeClr val="tx1"/>
              </a:solidFill>
              <a:effectLst>
                <a:outerShdw blurRad="38100" dist="19050" dir="2700000" algn="tl" rotWithShape="0">
                  <a:schemeClr val="dk1">
                    <a:alpha val="40000"/>
                  </a:schemeClr>
                </a:outerShdw>
              </a:effectLst>
            </a:endParaRPr>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4416963" y="6398607"/>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717548" y="6457168"/>
            <a:ext cx="474452" cy="369332"/>
          </a:xfrm>
          <a:prstGeom prst="rect">
            <a:avLst/>
          </a:prstGeom>
          <a:noFill/>
        </p:spPr>
        <p:txBody>
          <a:bodyPr wrap="square" rtlCol="0">
            <a:spAutoFit/>
          </a:bodyPr>
          <a:lstStyle/>
          <a:p>
            <a:r>
              <a:rPr lang="pt-BR" dirty="0" smtClean="0"/>
              <a:t>7</a:t>
            </a:r>
            <a:endParaRPr lang="pt-BR" dirty="0"/>
          </a:p>
        </p:txBody>
      </p:sp>
      <p:sp>
        <p:nvSpPr>
          <p:cNvPr id="8" name="Retângulo 7"/>
          <p:cNvSpPr/>
          <p:nvPr/>
        </p:nvSpPr>
        <p:spPr>
          <a:xfrm>
            <a:off x="5307062" y="1476638"/>
            <a:ext cx="396815" cy="538352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BR"/>
          </a:p>
        </p:txBody>
      </p:sp>
      <p:sp>
        <p:nvSpPr>
          <p:cNvPr id="4" name="CaixaDeTexto 3"/>
          <p:cNvSpPr txBox="1"/>
          <p:nvPr/>
        </p:nvSpPr>
        <p:spPr>
          <a:xfrm>
            <a:off x="1636367" y="1644243"/>
            <a:ext cx="1889185" cy="369332"/>
          </a:xfrm>
          <a:prstGeom prst="rect">
            <a:avLst/>
          </a:prstGeom>
          <a:noFill/>
        </p:spPr>
        <p:txBody>
          <a:bodyPr wrap="square" rtlCol="0">
            <a:spAutoFit/>
          </a:bodyPr>
          <a:lstStyle/>
          <a:p>
            <a:r>
              <a:rPr lang="pt-BR" b="1" dirty="0" smtClean="0"/>
              <a:t>Idade: </a:t>
            </a:r>
            <a:r>
              <a:rPr lang="pt-BR" dirty="0" smtClean="0"/>
              <a:t>22 anos</a:t>
            </a:r>
            <a:endParaRPr lang="pt-BR" dirty="0"/>
          </a:p>
        </p:txBody>
      </p:sp>
      <p:sp>
        <p:nvSpPr>
          <p:cNvPr id="10" name="CaixaDeTexto 9"/>
          <p:cNvSpPr txBox="1"/>
          <p:nvPr/>
        </p:nvSpPr>
        <p:spPr>
          <a:xfrm>
            <a:off x="1784507" y="1924045"/>
            <a:ext cx="3624255" cy="646331"/>
          </a:xfrm>
          <a:prstGeom prst="rect">
            <a:avLst/>
          </a:prstGeom>
          <a:noFill/>
        </p:spPr>
        <p:txBody>
          <a:bodyPr wrap="square" rtlCol="0">
            <a:spAutoFit/>
          </a:bodyPr>
          <a:lstStyle/>
          <a:p>
            <a:r>
              <a:rPr lang="pt-BR" b="1" dirty="0" smtClean="0"/>
              <a:t>Hobby: </a:t>
            </a:r>
            <a:r>
              <a:rPr lang="pt-PT" dirty="0"/>
              <a:t>Mágica e tocar violão</a:t>
            </a:r>
            <a:endParaRPr lang="pt-BR" dirty="0"/>
          </a:p>
          <a:p>
            <a:endParaRPr lang="pt-BR" dirty="0"/>
          </a:p>
        </p:txBody>
      </p:sp>
      <p:sp>
        <p:nvSpPr>
          <p:cNvPr id="12" name="CaixaDeTexto 11"/>
          <p:cNvSpPr txBox="1"/>
          <p:nvPr/>
        </p:nvSpPr>
        <p:spPr>
          <a:xfrm>
            <a:off x="1904478" y="2271226"/>
            <a:ext cx="3291344" cy="646331"/>
          </a:xfrm>
          <a:prstGeom prst="rect">
            <a:avLst/>
          </a:prstGeom>
          <a:noFill/>
        </p:spPr>
        <p:txBody>
          <a:bodyPr wrap="square" rtlCol="0">
            <a:spAutoFit/>
          </a:bodyPr>
          <a:lstStyle/>
          <a:p>
            <a:r>
              <a:rPr lang="pt-BR" b="1" dirty="0" smtClean="0"/>
              <a:t>Trabalho: </a:t>
            </a:r>
            <a:r>
              <a:rPr lang="pt-PT" dirty="0"/>
              <a:t>Desempregado</a:t>
            </a:r>
            <a:endParaRPr lang="pt-BR" dirty="0"/>
          </a:p>
          <a:p>
            <a:endParaRPr lang="pt-BR" dirty="0"/>
          </a:p>
        </p:txBody>
      </p:sp>
      <p:sp>
        <p:nvSpPr>
          <p:cNvPr id="13" name="CaixaDeTexto 12"/>
          <p:cNvSpPr txBox="1"/>
          <p:nvPr/>
        </p:nvSpPr>
        <p:spPr>
          <a:xfrm>
            <a:off x="2413000" y="2559692"/>
            <a:ext cx="2995762" cy="2031325"/>
          </a:xfrm>
          <a:prstGeom prst="rect">
            <a:avLst/>
          </a:prstGeom>
          <a:noFill/>
        </p:spPr>
        <p:txBody>
          <a:bodyPr wrap="square" rtlCol="0">
            <a:spAutoFit/>
          </a:bodyPr>
          <a:lstStyle/>
          <a:p>
            <a:r>
              <a:rPr lang="pt-BR" b="1" dirty="0" smtClean="0"/>
              <a:t>Personalidade: </a:t>
            </a:r>
            <a:r>
              <a:rPr lang="pt-PT" dirty="0"/>
              <a:t>Despreocupado, tenta aproveitar a vida ao  </a:t>
            </a:r>
            <a:r>
              <a:rPr lang="pt-PT" dirty="0" smtClean="0"/>
              <a:t>      máximo</a:t>
            </a:r>
            <a:r>
              <a:rPr lang="pt-PT" dirty="0"/>
              <a:t>, vai em </a:t>
            </a:r>
            <a:r>
              <a:rPr lang="pt-PT" dirty="0" smtClean="0"/>
              <a:t>lugares </a:t>
            </a:r>
            <a:r>
              <a:rPr lang="pt-PT" dirty="0"/>
              <a:t>diferentes, tem um gosto eclético para músicas e adora o Led Zeppelin.</a:t>
            </a:r>
            <a:endParaRPr lang="pt-BR" dirty="0"/>
          </a:p>
        </p:txBody>
      </p:sp>
      <p:pic>
        <p:nvPicPr>
          <p:cNvPr id="16" name="Imagem 1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2728" y="1826453"/>
            <a:ext cx="2852861" cy="4251463"/>
          </a:xfrm>
          <a:prstGeom prst="rect">
            <a:avLst/>
          </a:prstGeom>
        </p:spPr>
      </p:pic>
      <p:sp>
        <p:nvSpPr>
          <p:cNvPr id="11" name="CaixaDeTexto 10"/>
          <p:cNvSpPr txBox="1"/>
          <p:nvPr/>
        </p:nvSpPr>
        <p:spPr>
          <a:xfrm>
            <a:off x="5703877" y="1492690"/>
            <a:ext cx="5740400" cy="5401479"/>
          </a:xfrm>
          <a:prstGeom prst="rect">
            <a:avLst/>
          </a:prstGeom>
          <a:noFill/>
        </p:spPr>
        <p:txBody>
          <a:bodyPr wrap="square" rtlCol="0">
            <a:spAutoFit/>
          </a:bodyPr>
          <a:lstStyle/>
          <a:p>
            <a:r>
              <a:rPr lang="pt-BR" sz="2300" dirty="0" smtClean="0"/>
              <a:t>Bastante comunicativo </a:t>
            </a:r>
            <a:br>
              <a:rPr lang="pt-BR" sz="2300" dirty="0" smtClean="0"/>
            </a:br>
            <a:r>
              <a:rPr lang="pt-BR" sz="2300" dirty="0" smtClean="0"/>
              <a:t>gosto </a:t>
            </a:r>
            <a:r>
              <a:rPr lang="pt-BR" sz="2300" dirty="0" smtClean="0"/>
              <a:t>de deixar as </a:t>
            </a:r>
            <a:br>
              <a:rPr lang="pt-BR" sz="2300" dirty="0" smtClean="0"/>
            </a:br>
            <a:r>
              <a:rPr lang="pt-BR" sz="2300" dirty="0" smtClean="0"/>
              <a:t>coisas sempre melhores </a:t>
            </a:r>
            <a:br>
              <a:rPr lang="pt-BR" sz="2300" dirty="0" smtClean="0"/>
            </a:br>
            <a:r>
              <a:rPr lang="pt-BR" sz="2300" dirty="0" smtClean="0"/>
              <a:t>por onde </a:t>
            </a:r>
            <a:r>
              <a:rPr lang="pt-BR" sz="2300" dirty="0" smtClean="0"/>
              <a:t>passo, </a:t>
            </a:r>
            <a:r>
              <a:rPr lang="pt-BR" sz="2300" dirty="0" smtClean="0"/>
              <a:t>transmitindo conhecimento e aprendendo através de outras pessoas, na maioria das vezes </a:t>
            </a:r>
            <a:r>
              <a:rPr lang="pt-BR" sz="2300" dirty="0" smtClean="0"/>
              <a:t>chamo </a:t>
            </a:r>
            <a:r>
              <a:rPr lang="pt-BR" sz="2300" dirty="0" smtClean="0"/>
              <a:t>atenção através de apresentações de </a:t>
            </a:r>
            <a:r>
              <a:rPr lang="pt-BR" sz="2300" dirty="0"/>
              <a:t>mágicas e </a:t>
            </a:r>
            <a:r>
              <a:rPr lang="pt-BR" sz="2300" dirty="0" smtClean="0"/>
              <a:t>tocando violão, </a:t>
            </a:r>
            <a:r>
              <a:rPr lang="pt-BR" sz="2300" dirty="0" smtClean="0"/>
              <a:t>Tenho </a:t>
            </a:r>
            <a:r>
              <a:rPr lang="pt-BR" sz="2300" dirty="0"/>
              <a:t>um sonho de apresentar </a:t>
            </a:r>
            <a:r>
              <a:rPr lang="pt-BR" sz="2300" dirty="0" smtClean="0"/>
              <a:t>os seus </a:t>
            </a:r>
            <a:r>
              <a:rPr lang="pt-BR" sz="2300" dirty="0"/>
              <a:t>talentos para o </a:t>
            </a:r>
            <a:r>
              <a:rPr lang="pt-BR" sz="2300" dirty="0" smtClean="0"/>
              <a:t>mundo,</a:t>
            </a:r>
            <a:r>
              <a:rPr lang="pt-BR" sz="2300" dirty="0"/>
              <a:t> o </a:t>
            </a:r>
            <a:r>
              <a:rPr lang="pt-BR" sz="2300" dirty="0" smtClean="0"/>
              <a:t>público </a:t>
            </a:r>
            <a:r>
              <a:rPr lang="pt-BR" sz="2300" dirty="0"/>
              <a:t>e a vontade de </a:t>
            </a:r>
            <a:r>
              <a:rPr lang="pt-BR" sz="2300" dirty="0" smtClean="0"/>
              <a:t>viver como uma celebridade </a:t>
            </a:r>
            <a:r>
              <a:rPr lang="pt-BR" sz="2300" dirty="0" smtClean="0"/>
              <a:t>me </a:t>
            </a:r>
            <a:r>
              <a:rPr lang="pt-BR" sz="2300" dirty="0" smtClean="0"/>
              <a:t>atraem, </a:t>
            </a:r>
            <a:r>
              <a:rPr lang="pt-BR" sz="2300" dirty="0" smtClean="0"/>
              <a:t>uso </a:t>
            </a:r>
            <a:r>
              <a:rPr lang="pt-BR" sz="2300" dirty="0" smtClean="0"/>
              <a:t>o </a:t>
            </a:r>
            <a:r>
              <a:rPr lang="pt-BR" sz="2300" dirty="0" smtClean="0"/>
              <a:t>meu </a:t>
            </a:r>
            <a:r>
              <a:rPr lang="pt-BR" sz="2300" dirty="0" smtClean="0"/>
              <a:t>tempo livre para buscar essa fama, sempre positivo e focado no </a:t>
            </a:r>
            <a:r>
              <a:rPr lang="pt-BR" sz="2300" dirty="0" smtClean="0"/>
              <a:t>meu </a:t>
            </a:r>
            <a:r>
              <a:rPr lang="pt-BR" sz="2300" dirty="0" smtClean="0"/>
              <a:t>sonho.</a:t>
            </a:r>
            <a:endParaRPr lang="pt-BR" sz="2300" dirty="0"/>
          </a:p>
        </p:txBody>
      </p:sp>
    </p:spTree>
    <p:extLst>
      <p:ext uri="{BB962C8B-B14F-4D97-AF65-F5344CB8AC3E}">
        <p14:creationId xmlns:p14="http://schemas.microsoft.com/office/powerpoint/2010/main" val="95726619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91577" y="-26518"/>
            <a:ext cx="9485161" cy="1534863"/>
          </a:xfrm>
        </p:spPr>
        <p:txBody>
          <a:bodyPr numCol="1" anchor="ctr"/>
          <a:lstStyle/>
          <a:p>
            <a:pPr algn="ctr"/>
            <a:r>
              <a:rPr lang="pt-BR" sz="6000" dirty="0" smtClean="0"/>
              <a:t>Usuários/Histórias</a:t>
            </a:r>
            <a:endParaRPr lang="pt-BR" sz="6000" dirty="0"/>
          </a:p>
        </p:txBody>
      </p:sp>
      <p:sp>
        <p:nvSpPr>
          <p:cNvPr id="3" name="Subtítulo 2"/>
          <p:cNvSpPr>
            <a:spLocks noGrp="1"/>
          </p:cNvSpPr>
          <p:nvPr>
            <p:ph type="subTitle" idx="1"/>
          </p:nvPr>
        </p:nvSpPr>
        <p:spPr>
          <a:xfrm>
            <a:off x="1236286" y="1335286"/>
            <a:ext cx="2874255" cy="430710"/>
          </a:xfrm>
        </p:spPr>
        <p:txBody>
          <a:bodyPr>
            <a:normAutofit/>
          </a:bodyPr>
          <a:lstStyle/>
          <a:p>
            <a:pPr algn="ctr"/>
            <a:r>
              <a:rPr lang="pt-BR" b="1" cap="none" dirty="0" smtClean="0">
                <a:ln w="0"/>
                <a:solidFill>
                  <a:schemeClr val="tx1"/>
                </a:solidFill>
                <a:effectLst>
                  <a:outerShdw blurRad="38100" dist="19050" dir="2700000" algn="tl" rotWithShape="0">
                    <a:schemeClr val="dk1">
                      <a:alpha val="40000"/>
                    </a:schemeClr>
                  </a:outerShdw>
                </a:effectLst>
              </a:rPr>
              <a:t>Silvânia Lima Costa</a:t>
            </a:r>
            <a:endParaRPr lang="pt-BR" b="1" cap="none" dirty="0">
              <a:ln w="0"/>
              <a:solidFill>
                <a:schemeClr val="tx1"/>
              </a:solidFill>
              <a:effectLst>
                <a:outerShdw blurRad="38100" dist="19050" dir="2700000" algn="tl" rotWithShape="0">
                  <a:schemeClr val="dk1">
                    <a:alpha val="40000"/>
                  </a:schemeClr>
                </a:outerShdw>
              </a:effectLst>
            </a:endParaRPr>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4110541" y="6457168"/>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717548" y="6457168"/>
            <a:ext cx="474452" cy="369332"/>
          </a:xfrm>
          <a:prstGeom prst="rect">
            <a:avLst/>
          </a:prstGeom>
          <a:noFill/>
        </p:spPr>
        <p:txBody>
          <a:bodyPr wrap="square" rtlCol="0">
            <a:spAutoFit/>
          </a:bodyPr>
          <a:lstStyle/>
          <a:p>
            <a:r>
              <a:rPr lang="pt-BR" dirty="0" smtClean="0"/>
              <a:t>8</a:t>
            </a:r>
            <a:endParaRPr lang="pt-BR" dirty="0"/>
          </a:p>
        </p:txBody>
      </p:sp>
      <p:sp>
        <p:nvSpPr>
          <p:cNvPr id="8" name="Retângulo 7"/>
          <p:cNvSpPr/>
          <p:nvPr/>
        </p:nvSpPr>
        <p:spPr>
          <a:xfrm>
            <a:off x="5018520" y="1474479"/>
            <a:ext cx="396815" cy="538352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pt-BR"/>
          </a:p>
        </p:txBody>
      </p:sp>
      <p:sp>
        <p:nvSpPr>
          <p:cNvPr id="4" name="CaixaDeTexto 3"/>
          <p:cNvSpPr txBox="1"/>
          <p:nvPr/>
        </p:nvSpPr>
        <p:spPr>
          <a:xfrm>
            <a:off x="1636367" y="1644243"/>
            <a:ext cx="1889185" cy="369332"/>
          </a:xfrm>
          <a:prstGeom prst="rect">
            <a:avLst/>
          </a:prstGeom>
          <a:noFill/>
        </p:spPr>
        <p:txBody>
          <a:bodyPr wrap="square" rtlCol="0">
            <a:spAutoFit/>
          </a:bodyPr>
          <a:lstStyle/>
          <a:p>
            <a:r>
              <a:rPr lang="pt-BR" b="1" dirty="0" smtClean="0"/>
              <a:t>Idade: </a:t>
            </a:r>
            <a:r>
              <a:rPr lang="pt-BR" dirty="0" smtClean="0"/>
              <a:t>36 anos</a:t>
            </a:r>
            <a:endParaRPr lang="pt-BR" dirty="0"/>
          </a:p>
        </p:txBody>
      </p:sp>
      <p:sp>
        <p:nvSpPr>
          <p:cNvPr id="10" name="CaixaDeTexto 9"/>
          <p:cNvSpPr txBox="1"/>
          <p:nvPr/>
        </p:nvSpPr>
        <p:spPr>
          <a:xfrm>
            <a:off x="1756037" y="1901692"/>
            <a:ext cx="3624255" cy="646331"/>
          </a:xfrm>
          <a:prstGeom prst="rect">
            <a:avLst/>
          </a:prstGeom>
          <a:noFill/>
        </p:spPr>
        <p:txBody>
          <a:bodyPr wrap="square" rtlCol="0">
            <a:spAutoFit/>
          </a:bodyPr>
          <a:lstStyle/>
          <a:p>
            <a:r>
              <a:rPr lang="pt-BR" b="1" dirty="0" smtClean="0"/>
              <a:t>Hobby: </a:t>
            </a:r>
            <a:r>
              <a:rPr lang="pt-BR" dirty="0" smtClean="0"/>
              <a:t>Assistir </a:t>
            </a:r>
            <a:r>
              <a:rPr lang="pt-BR" dirty="0"/>
              <a:t>series</a:t>
            </a:r>
          </a:p>
          <a:p>
            <a:endParaRPr lang="pt-BR" dirty="0"/>
          </a:p>
        </p:txBody>
      </p:sp>
      <p:sp>
        <p:nvSpPr>
          <p:cNvPr id="12" name="CaixaDeTexto 11"/>
          <p:cNvSpPr txBox="1"/>
          <p:nvPr/>
        </p:nvSpPr>
        <p:spPr>
          <a:xfrm>
            <a:off x="1904478" y="2271226"/>
            <a:ext cx="3291344" cy="646331"/>
          </a:xfrm>
          <a:prstGeom prst="rect">
            <a:avLst/>
          </a:prstGeom>
          <a:noFill/>
        </p:spPr>
        <p:txBody>
          <a:bodyPr wrap="square" rtlCol="0">
            <a:spAutoFit/>
          </a:bodyPr>
          <a:lstStyle/>
          <a:p>
            <a:r>
              <a:rPr lang="pt-BR" b="1" dirty="0" smtClean="0"/>
              <a:t>Trabalho: </a:t>
            </a:r>
            <a:r>
              <a:rPr lang="pt-BR" dirty="0" smtClean="0"/>
              <a:t>Empresária</a:t>
            </a:r>
            <a:endParaRPr lang="pt-BR" dirty="0"/>
          </a:p>
          <a:p>
            <a:endParaRPr lang="pt-BR" dirty="0"/>
          </a:p>
        </p:txBody>
      </p:sp>
      <p:sp>
        <p:nvSpPr>
          <p:cNvPr id="13" name="CaixaDeTexto 12"/>
          <p:cNvSpPr txBox="1"/>
          <p:nvPr/>
        </p:nvSpPr>
        <p:spPr>
          <a:xfrm>
            <a:off x="2052269" y="2664573"/>
            <a:ext cx="2995762" cy="1200329"/>
          </a:xfrm>
          <a:prstGeom prst="rect">
            <a:avLst/>
          </a:prstGeom>
          <a:noFill/>
        </p:spPr>
        <p:txBody>
          <a:bodyPr wrap="square" rtlCol="0">
            <a:spAutoFit/>
          </a:bodyPr>
          <a:lstStyle/>
          <a:p>
            <a:r>
              <a:rPr lang="pt-BR" b="1" dirty="0" smtClean="0"/>
              <a:t>Personalidade: </a:t>
            </a:r>
            <a:r>
              <a:rPr lang="pt-PT" dirty="0"/>
              <a:t>Pessoa mais séria, gosta de assuntos diversos </a:t>
            </a:r>
            <a:r>
              <a:rPr lang="pt-PT" dirty="0" smtClean="0"/>
              <a:t>e de sair.</a:t>
            </a:r>
            <a:endParaRPr lang="pt-BR" dirty="0"/>
          </a:p>
        </p:txBody>
      </p:sp>
      <p:pic>
        <p:nvPicPr>
          <p:cNvPr id="14" name="Imagem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8873" y="1347365"/>
            <a:ext cx="2128458" cy="4952316"/>
          </a:xfrm>
          <a:prstGeom prst="rect">
            <a:avLst/>
          </a:prstGeom>
        </p:spPr>
      </p:pic>
      <p:sp>
        <p:nvSpPr>
          <p:cNvPr id="11" name="CaixaDeTexto 10"/>
          <p:cNvSpPr txBox="1"/>
          <p:nvPr/>
        </p:nvSpPr>
        <p:spPr>
          <a:xfrm>
            <a:off x="5438404" y="1637055"/>
            <a:ext cx="5960533" cy="3416320"/>
          </a:xfrm>
          <a:prstGeom prst="rect">
            <a:avLst/>
          </a:prstGeom>
          <a:noFill/>
        </p:spPr>
        <p:txBody>
          <a:bodyPr wrap="square" rtlCol="0">
            <a:spAutoFit/>
          </a:bodyPr>
          <a:lstStyle/>
          <a:p>
            <a:r>
              <a:rPr lang="pt-BR" sz="2400" dirty="0" smtClean="0"/>
              <a:t>Passo </a:t>
            </a:r>
            <a:r>
              <a:rPr lang="pt-BR" sz="2400" dirty="0"/>
              <a:t>bastante </a:t>
            </a:r>
            <a:r>
              <a:rPr lang="pt-BR" sz="2400" dirty="0" smtClean="0"/>
              <a:t>tempo</a:t>
            </a:r>
            <a:br>
              <a:rPr lang="pt-BR" sz="2400" dirty="0" smtClean="0"/>
            </a:br>
            <a:r>
              <a:rPr lang="pt-BR" sz="2400" dirty="0" smtClean="0"/>
              <a:t>do dia </a:t>
            </a:r>
            <a:r>
              <a:rPr lang="pt-BR" sz="2400" dirty="0"/>
              <a:t>trabalhando </a:t>
            </a:r>
            <a:r>
              <a:rPr lang="pt-BR" sz="2400" dirty="0" smtClean="0"/>
              <a:t>na</a:t>
            </a:r>
            <a:br>
              <a:rPr lang="pt-BR" sz="2400" dirty="0" smtClean="0"/>
            </a:br>
            <a:r>
              <a:rPr lang="pt-BR" sz="2400" dirty="0" smtClean="0"/>
              <a:t>minha</a:t>
            </a:r>
            <a:r>
              <a:rPr lang="pt-BR" sz="2400" dirty="0" smtClean="0"/>
              <a:t> </a:t>
            </a:r>
            <a:r>
              <a:rPr lang="pt-BR" sz="2400" dirty="0"/>
              <a:t>loja de cosméticos, quando </a:t>
            </a:r>
            <a:r>
              <a:rPr lang="pt-BR" sz="2400" dirty="0" smtClean="0"/>
              <a:t>chego </a:t>
            </a:r>
            <a:r>
              <a:rPr lang="pt-BR" sz="2400" dirty="0"/>
              <a:t>em casa </a:t>
            </a:r>
            <a:r>
              <a:rPr lang="pt-BR" sz="2400" dirty="0" smtClean="0"/>
              <a:t>procuro </a:t>
            </a:r>
            <a:r>
              <a:rPr lang="pt-BR" sz="2400" dirty="0"/>
              <a:t>m</a:t>
            </a:r>
            <a:r>
              <a:rPr lang="pt-BR" sz="2400" dirty="0" smtClean="0"/>
              <a:t>e </a:t>
            </a:r>
            <a:r>
              <a:rPr lang="pt-BR" sz="2400" dirty="0"/>
              <a:t>distanciar do trabalho o máximo possível. Por isso </a:t>
            </a:r>
            <a:r>
              <a:rPr lang="pt-BR" sz="2400" dirty="0" smtClean="0"/>
              <a:t>gasto </a:t>
            </a:r>
            <a:r>
              <a:rPr lang="pt-BR" sz="2400" dirty="0" smtClean="0"/>
              <a:t>bastante tempo assistindo a </a:t>
            </a:r>
            <a:r>
              <a:rPr lang="pt-BR" sz="2400" dirty="0"/>
              <a:t>séries </a:t>
            </a:r>
            <a:r>
              <a:rPr lang="pt-BR" sz="2400" dirty="0" smtClean="0"/>
              <a:t>para </a:t>
            </a:r>
            <a:r>
              <a:rPr lang="pt-BR" sz="2400" dirty="0" smtClean="0"/>
              <a:t>me </a:t>
            </a:r>
            <a:r>
              <a:rPr lang="pt-BR" sz="2400" dirty="0"/>
              <a:t>distrair. </a:t>
            </a:r>
            <a:r>
              <a:rPr lang="pt-BR" sz="2400" dirty="0" smtClean="0"/>
              <a:t>Procuro </a:t>
            </a:r>
            <a:r>
              <a:rPr lang="pt-BR" sz="2400" dirty="0" smtClean="0"/>
              <a:t>novas formas para </a:t>
            </a:r>
            <a:r>
              <a:rPr lang="pt-BR" sz="2400" dirty="0" smtClean="0"/>
              <a:t>me </a:t>
            </a:r>
            <a:r>
              <a:rPr lang="pt-BR" sz="2400" dirty="0" smtClean="0"/>
              <a:t>encontrar com novas pessoas.</a:t>
            </a:r>
            <a:endParaRPr lang="pt-BR" sz="2400" dirty="0"/>
          </a:p>
        </p:txBody>
      </p:sp>
    </p:spTree>
    <p:extLst>
      <p:ext uri="{BB962C8B-B14F-4D97-AF65-F5344CB8AC3E}">
        <p14:creationId xmlns:p14="http://schemas.microsoft.com/office/powerpoint/2010/main" val="6479147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2">
                <a:tint val="97000"/>
                <a:hueMod val="88000"/>
                <a:satMod val="130000"/>
                <a:lumMod val="124000"/>
              </a:schemeClr>
            </a:gs>
            <a:gs pos="76000">
              <a:schemeClr val="bg2">
                <a:lumMod val="9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1000664" y="2500369"/>
            <a:ext cx="9548844" cy="1534863"/>
          </a:xfrm>
        </p:spPr>
        <p:txBody>
          <a:bodyPr numCol="1" anchor="ctr"/>
          <a:lstStyle/>
          <a:p>
            <a:pPr algn="ctr"/>
            <a:r>
              <a:rPr lang="pt-BR" sz="5400" dirty="0"/>
              <a:t>Como vamos ajudar!</a:t>
            </a:r>
          </a:p>
        </p:txBody>
      </p:sp>
      <p:pic>
        <p:nvPicPr>
          <p:cNvPr id="5" name="Imagem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64922" y="446950"/>
            <a:ext cx="1760148" cy="1518624"/>
          </a:xfrm>
          <a:prstGeom prst="rect">
            <a:avLst/>
          </a:prstGeom>
          <a:solidFill>
            <a:srgbClr val="000000">
              <a:shade val="95000"/>
            </a:srgbClr>
          </a:solidFill>
          <a:ln w="444500" cap="sq">
            <a:solidFill>
              <a:srgbClr val="000000"/>
            </a:solidFill>
            <a:miter lim="800000"/>
          </a:ln>
          <a:effectLst>
            <a:outerShdw blurRad="254000" dist="190500" dir="2700000" sy="90000" algn="bl" rotWithShape="0">
              <a:srgbClr val="000000">
                <a:alpha val="40000"/>
              </a:srgbClr>
            </a:outerShdw>
          </a:effectLst>
        </p:spPr>
      </p:pic>
      <p:sp>
        <p:nvSpPr>
          <p:cNvPr id="6" name="CaixaDeTexto 5"/>
          <p:cNvSpPr txBox="1"/>
          <p:nvPr/>
        </p:nvSpPr>
        <p:spPr>
          <a:xfrm>
            <a:off x="6008007" y="6411843"/>
            <a:ext cx="1121434" cy="369332"/>
          </a:xfrm>
          <a:prstGeom prst="rect">
            <a:avLst/>
          </a:prstGeom>
          <a:noFill/>
        </p:spPr>
        <p:txBody>
          <a:bodyPr wrap="square" rtlCol="0">
            <a:spAutoFit/>
          </a:bodyPr>
          <a:lstStyle/>
          <a:p>
            <a:r>
              <a:rPr lang="pt-BR" dirty="0" smtClean="0"/>
              <a:t>Bar 2</a:t>
            </a:r>
            <a:endParaRPr lang="pt-BR" dirty="0"/>
          </a:p>
        </p:txBody>
      </p:sp>
      <p:pic>
        <p:nvPicPr>
          <p:cNvPr id="7" name="Imagem 6"/>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10926504" y="5581291"/>
            <a:ext cx="1186648" cy="1186648"/>
          </a:xfrm>
          <a:prstGeom prst="rect">
            <a:avLst/>
          </a:prstGeom>
        </p:spPr>
      </p:pic>
      <p:sp>
        <p:nvSpPr>
          <p:cNvPr id="9" name="CaixaDeTexto 8"/>
          <p:cNvSpPr txBox="1"/>
          <p:nvPr/>
        </p:nvSpPr>
        <p:spPr>
          <a:xfrm>
            <a:off x="11717548" y="6457168"/>
            <a:ext cx="474452" cy="369332"/>
          </a:xfrm>
          <a:prstGeom prst="rect">
            <a:avLst/>
          </a:prstGeom>
          <a:noFill/>
        </p:spPr>
        <p:txBody>
          <a:bodyPr wrap="square" rtlCol="0">
            <a:spAutoFit/>
          </a:bodyPr>
          <a:lstStyle/>
          <a:p>
            <a:r>
              <a:rPr lang="pt-BR" dirty="0" smtClean="0"/>
              <a:t>9</a:t>
            </a:r>
            <a:endParaRPr lang="pt-BR" dirty="0"/>
          </a:p>
        </p:txBody>
      </p:sp>
    </p:spTree>
    <p:extLst>
      <p:ext uri="{BB962C8B-B14F-4D97-AF65-F5344CB8AC3E}">
        <p14:creationId xmlns:p14="http://schemas.microsoft.com/office/powerpoint/2010/main" val="4679715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Íon">
  <a:themeElements>
    <a:clrScheme name="Laranja Amarelo">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Í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Í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321</TotalTime>
  <Words>360</Words>
  <Application>Microsoft Office PowerPoint</Application>
  <PresentationFormat>Widescreen</PresentationFormat>
  <Paragraphs>87</Paragraphs>
  <Slides>18</Slides>
  <Notes>0</Notes>
  <HiddenSlides>0</HiddenSlides>
  <MMClips>0</MMClips>
  <ScaleCrop>false</ScaleCrop>
  <HeadingPairs>
    <vt:vector size="6" baseType="variant">
      <vt:variant>
        <vt:lpstr>Fontes usadas</vt:lpstr>
      </vt:variant>
      <vt:variant>
        <vt:i4>3</vt:i4>
      </vt:variant>
      <vt:variant>
        <vt:lpstr>Tema</vt:lpstr>
      </vt:variant>
      <vt:variant>
        <vt:i4>1</vt:i4>
      </vt:variant>
      <vt:variant>
        <vt:lpstr>Títulos de slides</vt:lpstr>
      </vt:variant>
      <vt:variant>
        <vt:i4>18</vt:i4>
      </vt:variant>
    </vt:vector>
  </HeadingPairs>
  <TitlesOfParts>
    <vt:vector size="22" baseType="lpstr">
      <vt:lpstr>Arial</vt:lpstr>
      <vt:lpstr>Century Gothic</vt:lpstr>
      <vt:lpstr>Wingdings 3</vt:lpstr>
      <vt:lpstr>Íon</vt:lpstr>
      <vt:lpstr>Apresentação do PowerPoint</vt:lpstr>
      <vt:lpstr>Apresentação do PowerPoint</vt:lpstr>
      <vt:lpstr>O que é o nosso projeto?</vt:lpstr>
      <vt:lpstr>Usuários/Histórias</vt:lpstr>
      <vt:lpstr>Usuários/Histórias</vt:lpstr>
      <vt:lpstr>Usuários/Histórias</vt:lpstr>
      <vt:lpstr>Usuários/Histórias</vt:lpstr>
      <vt:lpstr>Usuários/Histórias</vt:lpstr>
      <vt:lpstr>Como vamos ajudar!</vt:lpstr>
      <vt:lpstr>Como vamos ajudar!</vt:lpstr>
      <vt:lpstr>Como vamos ajudar!</vt:lpstr>
      <vt:lpstr>Como vamos ajudar!</vt:lpstr>
      <vt:lpstr>Apresentação do PowerPoint</vt:lpstr>
      <vt:lpstr>Apresentação do PowerPoint</vt:lpstr>
      <vt:lpstr>Login</vt:lpstr>
      <vt:lpstr>Tela principal</vt:lpstr>
      <vt:lpstr>Chama de vídeo</vt:lpstr>
      <vt:lpstr>Apresentação do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Bar</dc:title>
  <dc:creator>Eberson Sena</dc:creator>
  <cp:lastModifiedBy>Eberson Sena</cp:lastModifiedBy>
  <cp:revision>29</cp:revision>
  <dcterms:created xsi:type="dcterms:W3CDTF">2021-04-21T14:31:53Z</dcterms:created>
  <dcterms:modified xsi:type="dcterms:W3CDTF">2021-04-22T12:06:50Z</dcterms:modified>
</cp:coreProperties>
</file>

<file path=docProps/thumbnail.jpeg>
</file>